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36"/>
  </p:notesMasterIdLst>
  <p:sldIdLst>
    <p:sldId id="256" r:id="rId5"/>
    <p:sldId id="262" r:id="rId6"/>
    <p:sldId id="2146847062" r:id="rId7"/>
    <p:sldId id="263" r:id="rId8"/>
    <p:sldId id="259" r:id="rId9"/>
    <p:sldId id="265" r:id="rId10"/>
    <p:sldId id="2146847063" r:id="rId11"/>
    <p:sldId id="2146847064" r:id="rId12"/>
    <p:sldId id="266" r:id="rId13"/>
    <p:sldId id="2146847066" r:id="rId14"/>
    <p:sldId id="2146847077" r:id="rId15"/>
    <p:sldId id="2146847065" r:id="rId16"/>
    <p:sldId id="2146847067" r:id="rId17"/>
    <p:sldId id="2146847069" r:id="rId18"/>
    <p:sldId id="2146847068" r:id="rId19"/>
    <p:sldId id="2146847072" r:id="rId20"/>
    <p:sldId id="2146847071" r:id="rId21"/>
    <p:sldId id="2146847074" r:id="rId22"/>
    <p:sldId id="267" r:id="rId23"/>
    <p:sldId id="2146847070" r:id="rId24"/>
    <p:sldId id="2146847073" r:id="rId25"/>
    <p:sldId id="2146847080" r:id="rId26"/>
    <p:sldId id="2146847079" r:id="rId27"/>
    <p:sldId id="2146847078" r:id="rId28"/>
    <p:sldId id="268" r:id="rId29"/>
    <p:sldId id="2146847055" r:id="rId30"/>
    <p:sldId id="269" r:id="rId31"/>
    <p:sldId id="2146847059" r:id="rId32"/>
    <p:sldId id="2146847060" r:id="rId33"/>
    <p:sldId id="2146847061" r:id="rId34"/>
    <p:sldId id="214684707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1A6FC1-BF3C-48CC-9C48-C7640BD74764}" v="43" dt="2025-08-04T13:40:20.7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2" d="100"/>
          <a:sy n="32" d="100"/>
        </p:scale>
        <p:origin x="1104"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04-08-2025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7E254F1-4415-47BF-9E91-C5D4B9A33350}" type="slidenum">
              <a:rPr lang="en-IN" smtClean="0"/>
              <a:t>14</a:t>
            </a:fld>
            <a:endParaRPr lang="en-IN"/>
          </a:p>
        </p:txBody>
      </p:sp>
    </p:spTree>
    <p:extLst>
      <p:ext uri="{BB962C8B-B14F-4D97-AF65-F5344CB8AC3E}">
        <p14:creationId xmlns:p14="http://schemas.microsoft.com/office/powerpoint/2010/main" val="2148681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7E254F1-4415-47BF-9E91-C5D4B9A33350}" type="slidenum">
              <a:rPr lang="en-IN" smtClean="0"/>
              <a:t>21</a:t>
            </a:fld>
            <a:endParaRPr lang="en-IN"/>
          </a:p>
        </p:txBody>
      </p:sp>
    </p:spTree>
    <p:extLst>
      <p:ext uri="{BB962C8B-B14F-4D97-AF65-F5344CB8AC3E}">
        <p14:creationId xmlns:p14="http://schemas.microsoft.com/office/powerpoint/2010/main" val="531294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8/4/2025</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8/4/2025</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8/4/2025</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8/4/2025</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8/4/2025</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a:t>Click to edit Master title style</a:t>
            </a:r>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8/4/2025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8/4/2025</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8/4/2025</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8/4/2025</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8/4/2025</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8/4/2025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8/4/2025</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a:extLst>
              <a:ext uri="{FF2B5EF4-FFF2-40B4-BE49-F238E27FC236}">
                <a16:creationId xmlns:a16="http://schemas.microsoft.com/office/drawing/2014/main" id="{14A64E4D-8DED-7830-2955-1BE78C5B0655}"/>
              </a:ext>
            </a:extLst>
          </p:cNvPr>
          <p:cNvPicPr>
            <a:picLocks noChangeAspect="1"/>
          </p:cNvPicPr>
          <p:nvPr userDrawn="1"/>
        </p:nvPicPr>
        <p:blipFill>
          <a:blip r:embed="rId13"/>
          <a:stretch>
            <a:fillRect/>
          </a:stretch>
        </p:blipFill>
        <p:spPr>
          <a:xfrm>
            <a:off x="10485003" y="6437910"/>
            <a:ext cx="1125805" cy="365126"/>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cloud.ibm.co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0" y="1619096"/>
            <a:ext cx="11906866" cy="1360077"/>
          </a:xfrm>
        </p:spPr>
        <p:txBody>
          <a:bodyPr>
            <a:noAutofit/>
          </a:bodyPr>
          <a:lstStyle/>
          <a:p>
            <a:pPr algn="ctr"/>
            <a:r>
              <a:rPr lang="en-US" sz="2900" dirty="0">
                <a:solidFill>
                  <a:schemeClr val="accent1"/>
                </a:solidFill>
              </a:rPr>
              <a:t>PROJECT TITLE </a:t>
            </a:r>
            <a:r>
              <a:rPr lang="en-US" sz="2800" dirty="0">
                <a:solidFill>
                  <a:schemeClr val="accent1"/>
                </a:solidFill>
              </a:rPr>
              <a:t>: Implementation of a College Admission Agent using Retrieval-Augmented Generation (RAG) with IBM Granite on IBM Cloud Lite</a:t>
            </a:r>
            <a:endParaRPr lang="en-US" sz="2800" b="1" dirty="0">
              <a:solidFill>
                <a:schemeClr val="accent1"/>
              </a:solidFill>
              <a:latin typeface="Arial" panose="020B0604020202020204" pitchFamily="34" charset="0"/>
              <a:cs typeface="Arial" panose="020B0604020202020204" pitchFamily="34" charset="0"/>
            </a:endParaRPr>
          </a:p>
        </p:txBody>
      </p:sp>
      <p:sp>
        <p:nvSpPr>
          <p:cNvPr id="3" name="TextBox 2"/>
          <p:cNvSpPr txBox="1"/>
          <p:nvPr/>
        </p:nvSpPr>
        <p:spPr>
          <a:xfrm>
            <a:off x="-267324" y="7295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CAPSTONE PROJECT</a:t>
            </a:r>
          </a:p>
        </p:txBody>
      </p:sp>
      <p:sp>
        <p:nvSpPr>
          <p:cNvPr id="4" name="TextBox 3"/>
          <p:cNvSpPr txBox="1"/>
          <p:nvPr/>
        </p:nvSpPr>
        <p:spPr>
          <a:xfrm>
            <a:off x="717756" y="3763297"/>
            <a:ext cx="11189110" cy="1631216"/>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p>
          <a:p>
            <a:endParaRPr lang="en-US" sz="2000" b="1" dirty="0">
              <a:solidFill>
                <a:schemeClr val="accent1">
                  <a:lumMod val="75000"/>
                </a:schemeClr>
              </a:solidFill>
              <a:latin typeface="Arial" pitchFamily="34" charset="0"/>
              <a:cs typeface="Arial" pitchFamily="34" charset="0"/>
            </a:endParaRPr>
          </a:p>
          <a:p>
            <a:pPr marL="457200" indent="-457200">
              <a:buAutoNum type="arabicPeriod"/>
            </a:pPr>
            <a:r>
              <a:rPr lang="en-US" sz="2000" b="1" dirty="0">
                <a:solidFill>
                  <a:schemeClr val="accent1">
                    <a:lumMod val="75000"/>
                  </a:schemeClr>
                </a:solidFill>
                <a:latin typeface="Arial"/>
                <a:cs typeface="Arial"/>
              </a:rPr>
              <a:t>Student Name - SADANALA JAGAT SAI</a:t>
            </a:r>
          </a:p>
          <a:p>
            <a:pPr marL="457200" indent="-457200">
              <a:buAutoNum type="arabicPeriod"/>
            </a:pPr>
            <a:r>
              <a:rPr lang="en-US" sz="2000" b="1" dirty="0">
                <a:solidFill>
                  <a:schemeClr val="accent1">
                    <a:lumMod val="75000"/>
                  </a:schemeClr>
                </a:solidFill>
                <a:latin typeface="Arial"/>
                <a:cs typeface="Arial"/>
              </a:rPr>
              <a:t>College Name - AVANTHI INSTITUTE OF ENGINEERING &amp; TECHNOLOGY</a:t>
            </a:r>
          </a:p>
          <a:p>
            <a:pPr marL="457200" indent="-457200">
              <a:buAutoNum type="arabicPeriod"/>
            </a:pPr>
            <a:r>
              <a:rPr lang="en-US" sz="2000" b="1" dirty="0">
                <a:solidFill>
                  <a:schemeClr val="accent1">
                    <a:lumMod val="75000"/>
                  </a:schemeClr>
                </a:solidFill>
                <a:latin typeface="Arial"/>
                <a:cs typeface="Arial"/>
              </a:rPr>
              <a:t>Department – COMPUTER SCIENCE ENGINEERING(DATA SCIENCE)</a:t>
            </a: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EF811-B3CC-E8C2-D591-004167D80A51}"/>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3BD170C-986C-078A-B5D3-E01023587A94}"/>
              </a:ext>
            </a:extLst>
          </p:cNvPr>
          <p:cNvGraphicFramePr>
            <a:graphicFrameLocks noGrp="1"/>
          </p:cNvGraphicFramePr>
          <p:nvPr>
            <p:extLst>
              <p:ext uri="{D42A27DB-BD31-4B8C-83A1-F6EECF244321}">
                <p14:modId xmlns:p14="http://schemas.microsoft.com/office/powerpoint/2010/main" val="1881157196"/>
              </p:ext>
            </p:extLst>
          </p:nvPr>
        </p:nvGraphicFramePr>
        <p:xfrm>
          <a:off x="147484" y="629265"/>
          <a:ext cx="11956026" cy="5885892"/>
        </p:xfrm>
        <a:graphic>
          <a:graphicData uri="http://schemas.openxmlformats.org/drawingml/2006/table">
            <a:tbl>
              <a:tblPr/>
              <a:tblGrid>
                <a:gridCol w="5978013">
                  <a:extLst>
                    <a:ext uri="{9D8B030D-6E8A-4147-A177-3AD203B41FA5}">
                      <a16:colId xmlns:a16="http://schemas.microsoft.com/office/drawing/2014/main" val="3074713926"/>
                    </a:ext>
                  </a:extLst>
                </a:gridCol>
                <a:gridCol w="5978013">
                  <a:extLst>
                    <a:ext uri="{9D8B030D-6E8A-4147-A177-3AD203B41FA5}">
                      <a16:colId xmlns:a16="http://schemas.microsoft.com/office/drawing/2014/main" val="1776455177"/>
                    </a:ext>
                  </a:extLst>
                </a:gridCol>
              </a:tblGrid>
              <a:tr h="250772">
                <a:tc>
                  <a:txBody>
                    <a:bodyPr/>
                    <a:lstStyle/>
                    <a:p>
                      <a:r>
                        <a:rPr lang="en-IN" sz="1800" b="1">
                          <a:latin typeface="+mj-lt"/>
                        </a:rPr>
                        <a:t>Section</a:t>
                      </a:r>
                      <a:endParaRPr lang="en-IN" sz="1800">
                        <a:latin typeface="+mj-lt"/>
                      </a:endParaRPr>
                    </a:p>
                  </a:txBody>
                  <a:tcPr marL="48655" marR="48655" marT="24328" marB="24328" anchor="ctr">
                    <a:lnL>
                      <a:noFill/>
                    </a:lnL>
                    <a:lnR>
                      <a:noFill/>
                    </a:lnR>
                    <a:lnT>
                      <a:noFill/>
                    </a:lnT>
                    <a:lnB>
                      <a:noFill/>
                    </a:lnB>
                    <a:solidFill>
                      <a:schemeClr val="accent2"/>
                    </a:solidFill>
                  </a:tcPr>
                </a:tc>
                <a:tc>
                  <a:txBody>
                    <a:bodyPr/>
                    <a:lstStyle/>
                    <a:p>
                      <a:r>
                        <a:rPr lang="en-IN" sz="1800" b="1" dirty="0">
                          <a:latin typeface="+mj-lt"/>
                        </a:rPr>
                        <a:t>Description</a:t>
                      </a:r>
                      <a:endParaRPr lang="en-IN" sz="1800" dirty="0">
                        <a:latin typeface="+mj-lt"/>
                      </a:endParaRPr>
                    </a:p>
                  </a:txBody>
                  <a:tcPr marL="48655" marR="48655" marT="24328" marB="24328" anchor="ctr">
                    <a:lnL>
                      <a:noFill/>
                    </a:lnL>
                    <a:lnR>
                      <a:noFill/>
                    </a:lnR>
                    <a:lnT>
                      <a:noFill/>
                    </a:lnT>
                    <a:lnB>
                      <a:noFill/>
                    </a:lnB>
                    <a:solidFill>
                      <a:schemeClr val="accent2"/>
                    </a:solidFill>
                  </a:tcPr>
                </a:tc>
                <a:extLst>
                  <a:ext uri="{0D108BD9-81ED-4DB2-BD59-A6C34878D82A}">
                    <a16:rowId xmlns:a16="http://schemas.microsoft.com/office/drawing/2014/main" val="3053200350"/>
                  </a:ext>
                </a:extLst>
              </a:tr>
              <a:tr h="606864">
                <a:tc>
                  <a:txBody>
                    <a:bodyPr/>
                    <a:lstStyle/>
                    <a:p>
                      <a:r>
                        <a:rPr lang="en-IN" sz="1400" b="1" dirty="0"/>
                        <a:t>Platform Used</a:t>
                      </a:r>
                      <a:endParaRPr lang="en-IN" sz="1400" dirty="0"/>
                    </a:p>
                  </a:txBody>
                  <a:tcPr marL="48655" marR="48655" marT="24328" marB="24328" anchor="ctr">
                    <a:lnL>
                      <a:noFill/>
                    </a:lnL>
                    <a:lnR>
                      <a:noFill/>
                    </a:lnR>
                    <a:lnT>
                      <a:noFill/>
                    </a:lnT>
                    <a:lnB>
                      <a:noFill/>
                    </a:lnB>
                    <a:noFill/>
                  </a:tcPr>
                </a:tc>
                <a:tc>
                  <a:txBody>
                    <a:bodyPr/>
                    <a:lstStyle/>
                    <a:p>
                      <a:r>
                        <a:rPr lang="en-IN" sz="1400" b="1" dirty="0"/>
                        <a:t>IBM </a:t>
                      </a:r>
                      <a:r>
                        <a:rPr lang="en-IN" sz="1400" b="1" dirty="0" err="1"/>
                        <a:t>Watsonx.ai</a:t>
                      </a:r>
                      <a:r>
                        <a:rPr lang="en-IN" sz="1400" dirty="0"/>
                        <a:t> on </a:t>
                      </a:r>
                      <a:r>
                        <a:rPr lang="en-IN" sz="1400" b="1" dirty="0"/>
                        <a:t>IBM Cloud Lite</a:t>
                      </a:r>
                      <a:r>
                        <a:rPr lang="en-IN" sz="1400" dirty="0"/>
                        <a:t> (free tier), providing tools for prompt creation, document storage, vector indexing, and model execution</a:t>
                      </a:r>
                    </a:p>
                  </a:txBody>
                  <a:tcPr marL="48655" marR="48655" marT="24328" marB="24328" anchor="ctr">
                    <a:lnL>
                      <a:noFill/>
                    </a:lnL>
                    <a:lnR>
                      <a:noFill/>
                    </a:lnR>
                    <a:lnT>
                      <a:noFill/>
                    </a:lnT>
                    <a:lnB>
                      <a:noFill/>
                    </a:lnB>
                    <a:noFill/>
                  </a:tcPr>
                </a:tc>
                <a:extLst>
                  <a:ext uri="{0D108BD9-81ED-4DB2-BD59-A6C34878D82A}">
                    <a16:rowId xmlns:a16="http://schemas.microsoft.com/office/drawing/2014/main" val="2816068424"/>
                  </a:ext>
                </a:extLst>
              </a:tr>
              <a:tr h="788922">
                <a:tc>
                  <a:txBody>
                    <a:bodyPr/>
                    <a:lstStyle/>
                    <a:p>
                      <a:r>
                        <a:rPr lang="en-IN" sz="1400" b="1"/>
                        <a:t>Prompt Interface</a:t>
                      </a:r>
                      <a:endParaRPr lang="en-IN" sz="1400"/>
                    </a:p>
                  </a:txBody>
                  <a:tcPr marL="48655" marR="48655" marT="24328" marB="24328" anchor="ctr">
                    <a:lnL>
                      <a:noFill/>
                    </a:lnL>
                    <a:lnR>
                      <a:noFill/>
                    </a:lnR>
                    <a:lnT>
                      <a:noFill/>
                    </a:lnT>
                    <a:lnB>
                      <a:noFill/>
                    </a:lnB>
                    <a:noFill/>
                  </a:tcPr>
                </a:tc>
                <a:tc>
                  <a:txBody>
                    <a:bodyPr/>
                    <a:lstStyle/>
                    <a:p>
                      <a:r>
                        <a:rPr lang="en-US" sz="1400" b="1" dirty="0" err="1"/>
                        <a:t>Watsonx</a:t>
                      </a:r>
                      <a:r>
                        <a:rPr lang="en-US" sz="1400" b="1" dirty="0"/>
                        <a:t> Prompt Lab</a:t>
                      </a:r>
                      <a:r>
                        <a:rPr lang="en-US" sz="1400" dirty="0"/>
                        <a:t> is used to design and test structured prompts. It connects user queries to the Granite model and formats inputs and outputs accordingly</a:t>
                      </a:r>
                    </a:p>
                  </a:txBody>
                  <a:tcPr marL="48655" marR="48655" marT="24328" marB="24328" anchor="ctr">
                    <a:lnL>
                      <a:noFill/>
                    </a:lnL>
                    <a:lnR>
                      <a:noFill/>
                    </a:lnR>
                    <a:lnT>
                      <a:noFill/>
                    </a:lnT>
                    <a:lnB>
                      <a:noFill/>
                    </a:lnB>
                    <a:noFill/>
                  </a:tcPr>
                </a:tc>
                <a:extLst>
                  <a:ext uri="{0D108BD9-81ED-4DB2-BD59-A6C34878D82A}">
                    <a16:rowId xmlns:a16="http://schemas.microsoft.com/office/drawing/2014/main" val="2024258870"/>
                  </a:ext>
                </a:extLst>
              </a:tr>
              <a:tr h="606864">
                <a:tc>
                  <a:txBody>
                    <a:bodyPr/>
                    <a:lstStyle/>
                    <a:p>
                      <a:r>
                        <a:rPr lang="en-IN" sz="1400" b="1"/>
                        <a:t>Document Upload</a:t>
                      </a:r>
                      <a:endParaRPr lang="en-IN" sz="1400"/>
                    </a:p>
                  </a:txBody>
                  <a:tcPr marL="48655" marR="48655" marT="24328" marB="24328" anchor="ctr">
                    <a:lnL>
                      <a:noFill/>
                    </a:lnL>
                    <a:lnR>
                      <a:noFill/>
                    </a:lnR>
                    <a:lnT>
                      <a:noFill/>
                    </a:lnT>
                    <a:lnB>
                      <a:noFill/>
                    </a:lnB>
                    <a:noFill/>
                  </a:tcPr>
                </a:tc>
                <a:tc>
                  <a:txBody>
                    <a:bodyPr/>
                    <a:lstStyle/>
                    <a:p>
                      <a:r>
                        <a:rPr lang="en-US" sz="1400"/>
                        <a:t>Institutional documents (FAQs, admission brochures, etc.) are uploaded in .txt or .docx format to be used as the knowledge base</a:t>
                      </a:r>
                    </a:p>
                  </a:txBody>
                  <a:tcPr marL="48655" marR="48655" marT="24328" marB="24328" anchor="ctr">
                    <a:lnL>
                      <a:noFill/>
                    </a:lnL>
                    <a:lnR>
                      <a:noFill/>
                    </a:lnR>
                    <a:lnT>
                      <a:noFill/>
                    </a:lnT>
                    <a:lnB>
                      <a:noFill/>
                    </a:lnB>
                    <a:noFill/>
                  </a:tcPr>
                </a:tc>
                <a:extLst>
                  <a:ext uri="{0D108BD9-81ED-4DB2-BD59-A6C34878D82A}">
                    <a16:rowId xmlns:a16="http://schemas.microsoft.com/office/drawing/2014/main" val="755456278"/>
                  </a:ext>
                </a:extLst>
              </a:tr>
              <a:tr h="606864">
                <a:tc>
                  <a:txBody>
                    <a:bodyPr/>
                    <a:lstStyle/>
                    <a:p>
                      <a:r>
                        <a:rPr lang="en-IN" sz="1400" b="1"/>
                        <a:t>Vector Store Setup</a:t>
                      </a:r>
                      <a:endParaRPr lang="en-IN" sz="1400"/>
                    </a:p>
                  </a:txBody>
                  <a:tcPr marL="48655" marR="48655" marT="24328" marB="24328" anchor="ctr">
                    <a:lnL>
                      <a:noFill/>
                    </a:lnL>
                    <a:lnR>
                      <a:noFill/>
                    </a:lnR>
                    <a:lnT>
                      <a:noFill/>
                    </a:lnT>
                    <a:lnB>
                      <a:noFill/>
                    </a:lnB>
                    <a:noFill/>
                  </a:tcPr>
                </a:tc>
                <a:tc>
                  <a:txBody>
                    <a:bodyPr/>
                    <a:lstStyle/>
                    <a:p>
                      <a:r>
                        <a:rPr lang="en-US" sz="1400"/>
                        <a:t>Watsonx automatically chunks and embeds the uploaded documents into a vector store, enabling fast and accurate semantic retrieval</a:t>
                      </a:r>
                    </a:p>
                  </a:txBody>
                  <a:tcPr marL="48655" marR="48655" marT="24328" marB="24328" anchor="ctr">
                    <a:lnL>
                      <a:noFill/>
                    </a:lnL>
                    <a:lnR>
                      <a:noFill/>
                    </a:lnR>
                    <a:lnT>
                      <a:noFill/>
                    </a:lnT>
                    <a:lnB>
                      <a:noFill/>
                    </a:lnB>
                    <a:noFill/>
                  </a:tcPr>
                </a:tc>
                <a:extLst>
                  <a:ext uri="{0D108BD9-81ED-4DB2-BD59-A6C34878D82A}">
                    <a16:rowId xmlns:a16="http://schemas.microsoft.com/office/drawing/2014/main" val="4029736504"/>
                  </a:ext>
                </a:extLst>
              </a:tr>
              <a:tr h="606864">
                <a:tc>
                  <a:txBody>
                    <a:bodyPr/>
                    <a:lstStyle/>
                    <a:p>
                      <a:r>
                        <a:rPr lang="en-IN" sz="1400" b="1" dirty="0"/>
                        <a:t>Model Selection</a:t>
                      </a:r>
                      <a:endParaRPr lang="en-IN" sz="1400" dirty="0"/>
                    </a:p>
                  </a:txBody>
                  <a:tcPr marL="48655" marR="48655" marT="24328" marB="24328" anchor="ctr">
                    <a:lnL>
                      <a:noFill/>
                    </a:lnL>
                    <a:lnR>
                      <a:noFill/>
                    </a:lnR>
                    <a:lnT>
                      <a:noFill/>
                    </a:lnT>
                    <a:lnB>
                      <a:noFill/>
                    </a:lnB>
                    <a:noFill/>
                  </a:tcPr>
                </a:tc>
                <a:tc>
                  <a:txBody>
                    <a:bodyPr/>
                    <a:lstStyle/>
                    <a:p>
                      <a:r>
                        <a:rPr lang="en-US" sz="1400" dirty="0"/>
                        <a:t>The IBM foundation model </a:t>
                      </a:r>
                      <a:r>
                        <a:rPr lang="en-US" sz="1400" b="1" dirty="0"/>
                        <a:t>Granite (granite-3-</a:t>
                      </a:r>
                      <a:r>
                        <a:rPr lang="en-US" sz="1400" b="1" dirty="0" err="1"/>
                        <a:t>3b</a:t>
                      </a:r>
                      <a:r>
                        <a:rPr lang="en-US" sz="1400" b="1" dirty="0"/>
                        <a:t>-instruct)</a:t>
                      </a:r>
                      <a:r>
                        <a:rPr lang="en-US" sz="1400" dirty="0"/>
                        <a:t> is selected for generating natural, document-grounded responses</a:t>
                      </a:r>
                    </a:p>
                  </a:txBody>
                  <a:tcPr marL="48655" marR="48655" marT="24328" marB="24328" anchor="ctr">
                    <a:lnL>
                      <a:noFill/>
                    </a:lnL>
                    <a:lnR>
                      <a:noFill/>
                    </a:lnR>
                    <a:lnT>
                      <a:noFill/>
                    </a:lnT>
                    <a:lnB>
                      <a:noFill/>
                    </a:lnB>
                    <a:noFill/>
                  </a:tcPr>
                </a:tc>
                <a:extLst>
                  <a:ext uri="{0D108BD9-81ED-4DB2-BD59-A6C34878D82A}">
                    <a16:rowId xmlns:a16="http://schemas.microsoft.com/office/drawing/2014/main" val="2249292276"/>
                  </a:ext>
                </a:extLst>
              </a:tr>
              <a:tr h="788922">
                <a:tc>
                  <a:txBody>
                    <a:bodyPr/>
                    <a:lstStyle/>
                    <a:p>
                      <a:r>
                        <a:rPr lang="en-IN" sz="1400" b="1"/>
                        <a:t>Query Execution</a:t>
                      </a:r>
                      <a:endParaRPr lang="en-IN" sz="1400"/>
                    </a:p>
                  </a:txBody>
                  <a:tcPr marL="48655" marR="48655" marT="24328" marB="24328" anchor="ctr">
                    <a:lnL>
                      <a:noFill/>
                    </a:lnL>
                    <a:lnR>
                      <a:noFill/>
                    </a:lnR>
                    <a:lnT>
                      <a:noFill/>
                    </a:lnT>
                    <a:lnB>
                      <a:noFill/>
                    </a:lnB>
                    <a:noFill/>
                  </a:tcPr>
                </a:tc>
                <a:tc>
                  <a:txBody>
                    <a:bodyPr/>
                    <a:lstStyle/>
                    <a:p>
                      <a:r>
                        <a:rPr lang="en-US" sz="1400"/>
                        <a:t>Users submit natural language queries through the prompt lab interface. The system retrieves relevant content and generates a contextual answer via the model</a:t>
                      </a:r>
                    </a:p>
                  </a:txBody>
                  <a:tcPr marL="48655" marR="48655" marT="24328" marB="24328" anchor="ctr">
                    <a:lnL>
                      <a:noFill/>
                    </a:lnL>
                    <a:lnR>
                      <a:noFill/>
                    </a:lnR>
                    <a:lnT>
                      <a:noFill/>
                    </a:lnT>
                    <a:lnB>
                      <a:noFill/>
                    </a:lnB>
                    <a:noFill/>
                  </a:tcPr>
                </a:tc>
                <a:extLst>
                  <a:ext uri="{0D108BD9-81ED-4DB2-BD59-A6C34878D82A}">
                    <a16:rowId xmlns:a16="http://schemas.microsoft.com/office/drawing/2014/main" val="2140858863"/>
                  </a:ext>
                </a:extLst>
              </a:tr>
              <a:tr h="606864">
                <a:tc>
                  <a:txBody>
                    <a:bodyPr/>
                    <a:lstStyle/>
                    <a:p>
                      <a:r>
                        <a:rPr lang="en-IN" sz="1400" b="1"/>
                        <a:t>Real-Time Inference</a:t>
                      </a:r>
                      <a:endParaRPr lang="en-IN" sz="1400"/>
                    </a:p>
                  </a:txBody>
                  <a:tcPr marL="48655" marR="48655" marT="24328" marB="24328" anchor="ctr">
                    <a:lnL>
                      <a:noFill/>
                    </a:lnL>
                    <a:lnR>
                      <a:noFill/>
                    </a:lnR>
                    <a:lnT>
                      <a:noFill/>
                    </a:lnT>
                    <a:lnB>
                      <a:noFill/>
                    </a:lnB>
                    <a:noFill/>
                  </a:tcPr>
                </a:tc>
                <a:tc>
                  <a:txBody>
                    <a:bodyPr/>
                    <a:lstStyle/>
                    <a:p>
                      <a:r>
                        <a:rPr lang="en-US" sz="1400"/>
                        <a:t>The model generates responses instantly using retrieved data. No local hosting or manual API coding is required</a:t>
                      </a:r>
                    </a:p>
                  </a:txBody>
                  <a:tcPr marL="48655" marR="48655" marT="24328" marB="24328" anchor="ctr">
                    <a:lnL>
                      <a:noFill/>
                    </a:lnL>
                    <a:lnR>
                      <a:noFill/>
                    </a:lnR>
                    <a:lnT>
                      <a:noFill/>
                    </a:lnT>
                    <a:lnB>
                      <a:noFill/>
                    </a:lnB>
                    <a:noFill/>
                  </a:tcPr>
                </a:tc>
                <a:extLst>
                  <a:ext uri="{0D108BD9-81ED-4DB2-BD59-A6C34878D82A}">
                    <a16:rowId xmlns:a16="http://schemas.microsoft.com/office/drawing/2014/main" val="545325820"/>
                  </a:ext>
                </a:extLst>
              </a:tr>
              <a:tr h="424804">
                <a:tc>
                  <a:txBody>
                    <a:bodyPr/>
                    <a:lstStyle/>
                    <a:p>
                      <a:r>
                        <a:rPr lang="en-IN" sz="1400" b="1"/>
                        <a:t>Access Method</a:t>
                      </a:r>
                      <a:endParaRPr lang="en-IN" sz="1400"/>
                    </a:p>
                  </a:txBody>
                  <a:tcPr marL="48655" marR="48655" marT="24328" marB="24328" anchor="ctr">
                    <a:lnL>
                      <a:noFill/>
                    </a:lnL>
                    <a:lnR>
                      <a:noFill/>
                    </a:lnR>
                    <a:lnT>
                      <a:noFill/>
                    </a:lnT>
                    <a:lnB>
                      <a:noFill/>
                    </a:lnB>
                    <a:noFill/>
                  </a:tcPr>
                </a:tc>
                <a:tc>
                  <a:txBody>
                    <a:bodyPr/>
                    <a:lstStyle/>
                    <a:p>
                      <a:r>
                        <a:rPr lang="en-US" sz="1400"/>
                        <a:t>Web-based UI via Watsonx Prompt Lab. No installation or backend development needed</a:t>
                      </a:r>
                    </a:p>
                  </a:txBody>
                  <a:tcPr marL="48655" marR="48655" marT="24328" marB="24328" anchor="ctr">
                    <a:lnL>
                      <a:noFill/>
                    </a:lnL>
                    <a:lnR>
                      <a:noFill/>
                    </a:lnR>
                    <a:lnT>
                      <a:noFill/>
                    </a:lnT>
                    <a:lnB>
                      <a:noFill/>
                    </a:lnB>
                    <a:noFill/>
                  </a:tcPr>
                </a:tc>
                <a:extLst>
                  <a:ext uri="{0D108BD9-81ED-4DB2-BD59-A6C34878D82A}">
                    <a16:rowId xmlns:a16="http://schemas.microsoft.com/office/drawing/2014/main" val="3682746632"/>
                  </a:ext>
                </a:extLst>
              </a:tr>
              <a:tr h="424804">
                <a:tc>
                  <a:txBody>
                    <a:bodyPr/>
                    <a:lstStyle/>
                    <a:p>
                      <a:r>
                        <a:rPr lang="en-IN" sz="1400" b="1"/>
                        <a:t>Scalability</a:t>
                      </a:r>
                      <a:endParaRPr lang="en-IN" sz="1400"/>
                    </a:p>
                  </a:txBody>
                  <a:tcPr marL="48655" marR="48655" marT="24328" marB="24328" anchor="ctr">
                    <a:lnL>
                      <a:noFill/>
                    </a:lnL>
                    <a:lnR>
                      <a:noFill/>
                    </a:lnR>
                    <a:lnT>
                      <a:noFill/>
                    </a:lnT>
                    <a:lnB>
                      <a:noFill/>
                    </a:lnB>
                    <a:noFill/>
                  </a:tcPr>
                </a:tc>
                <a:tc>
                  <a:txBody>
                    <a:bodyPr/>
                    <a:lstStyle/>
                    <a:p>
                      <a:r>
                        <a:rPr lang="en-US" sz="1400" dirty="0"/>
                        <a:t>Easily extendable to support additional documents, multiple institutions, or multilingual use cases</a:t>
                      </a:r>
                    </a:p>
                  </a:txBody>
                  <a:tcPr marL="48655" marR="48655" marT="24328" marB="24328" anchor="ctr">
                    <a:lnL>
                      <a:noFill/>
                    </a:lnL>
                    <a:lnR>
                      <a:noFill/>
                    </a:lnR>
                    <a:lnT>
                      <a:noFill/>
                    </a:lnT>
                    <a:lnB>
                      <a:noFill/>
                    </a:lnB>
                    <a:noFill/>
                  </a:tcPr>
                </a:tc>
                <a:extLst>
                  <a:ext uri="{0D108BD9-81ED-4DB2-BD59-A6C34878D82A}">
                    <a16:rowId xmlns:a16="http://schemas.microsoft.com/office/drawing/2014/main" val="535112195"/>
                  </a:ext>
                </a:extLst>
              </a:tr>
            </a:tbl>
          </a:graphicData>
        </a:graphic>
      </p:graphicFrame>
    </p:spTree>
    <p:extLst>
      <p:ext uri="{BB962C8B-B14F-4D97-AF65-F5344CB8AC3E}">
        <p14:creationId xmlns:p14="http://schemas.microsoft.com/office/powerpoint/2010/main" val="3657537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4ED5F-D606-A47D-5A78-0DC0B1F5A9B5}"/>
            </a:ext>
          </a:extLst>
        </p:cNvPr>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8753201A-0B1D-BEA0-B211-2475B5B6753A}"/>
              </a:ext>
            </a:extLst>
          </p:cNvPr>
          <p:cNvGraphicFramePr>
            <a:graphicFrameLocks noGrp="1"/>
          </p:cNvGraphicFramePr>
          <p:nvPr>
            <p:extLst>
              <p:ext uri="{D42A27DB-BD31-4B8C-83A1-F6EECF244321}">
                <p14:modId xmlns:p14="http://schemas.microsoft.com/office/powerpoint/2010/main" val="616440159"/>
              </p:ext>
            </p:extLst>
          </p:nvPr>
        </p:nvGraphicFramePr>
        <p:xfrm>
          <a:off x="365759" y="654518"/>
          <a:ext cx="11482939" cy="5736652"/>
        </p:xfrm>
        <a:graphic>
          <a:graphicData uri="http://schemas.openxmlformats.org/drawingml/2006/table">
            <a:tbl>
              <a:tblPr/>
              <a:tblGrid>
                <a:gridCol w="4036825">
                  <a:extLst>
                    <a:ext uri="{9D8B030D-6E8A-4147-A177-3AD203B41FA5}">
                      <a16:colId xmlns:a16="http://schemas.microsoft.com/office/drawing/2014/main" val="1478851394"/>
                    </a:ext>
                  </a:extLst>
                </a:gridCol>
                <a:gridCol w="4036825">
                  <a:extLst>
                    <a:ext uri="{9D8B030D-6E8A-4147-A177-3AD203B41FA5}">
                      <a16:colId xmlns:a16="http://schemas.microsoft.com/office/drawing/2014/main" val="3375183942"/>
                    </a:ext>
                  </a:extLst>
                </a:gridCol>
                <a:gridCol w="3409289">
                  <a:extLst>
                    <a:ext uri="{9D8B030D-6E8A-4147-A177-3AD203B41FA5}">
                      <a16:colId xmlns:a16="http://schemas.microsoft.com/office/drawing/2014/main" val="1612403253"/>
                    </a:ext>
                  </a:extLst>
                </a:gridCol>
              </a:tblGrid>
              <a:tr h="382444">
                <a:tc>
                  <a:txBody>
                    <a:bodyPr/>
                    <a:lstStyle/>
                    <a:p>
                      <a:r>
                        <a:rPr lang="en-IN" sz="1500" b="1">
                          <a:latin typeface="Arial Black" panose="020B0A04020102020204" pitchFamily="34" charset="0"/>
                        </a:rPr>
                        <a:t>Category</a:t>
                      </a:r>
                      <a:endParaRPr lang="en-IN" sz="1500">
                        <a:latin typeface="Arial Black" panose="020B0A04020102020204" pitchFamily="34" charset="0"/>
                      </a:endParaRPr>
                    </a:p>
                  </a:txBody>
                  <a:tcPr marL="76226" marR="76226" marT="38113" marB="38113" anchor="ctr">
                    <a:lnL>
                      <a:noFill/>
                    </a:lnL>
                    <a:lnR>
                      <a:noFill/>
                    </a:lnR>
                    <a:lnT>
                      <a:noFill/>
                    </a:lnT>
                    <a:lnB>
                      <a:noFill/>
                    </a:lnB>
                    <a:solidFill>
                      <a:schemeClr val="accent2"/>
                    </a:solidFill>
                  </a:tcPr>
                </a:tc>
                <a:tc>
                  <a:txBody>
                    <a:bodyPr/>
                    <a:lstStyle/>
                    <a:p>
                      <a:r>
                        <a:rPr lang="en-IN" sz="1500" b="1">
                          <a:latin typeface="Arial Black" panose="020B0A04020102020204" pitchFamily="34" charset="0"/>
                        </a:rPr>
                        <a:t>Tool/Platform</a:t>
                      </a:r>
                      <a:endParaRPr lang="en-IN" sz="1500">
                        <a:latin typeface="Arial Black" panose="020B0A04020102020204" pitchFamily="34" charset="0"/>
                      </a:endParaRPr>
                    </a:p>
                  </a:txBody>
                  <a:tcPr marL="76226" marR="76226" marT="38113" marB="38113" anchor="ctr">
                    <a:lnL>
                      <a:noFill/>
                    </a:lnL>
                    <a:lnR>
                      <a:noFill/>
                    </a:lnR>
                    <a:lnT>
                      <a:noFill/>
                    </a:lnT>
                    <a:lnB>
                      <a:noFill/>
                    </a:lnB>
                    <a:solidFill>
                      <a:schemeClr val="accent2"/>
                    </a:solidFill>
                  </a:tcPr>
                </a:tc>
                <a:tc>
                  <a:txBody>
                    <a:bodyPr/>
                    <a:lstStyle/>
                    <a:p>
                      <a:r>
                        <a:rPr lang="en-IN" sz="1500" b="1" dirty="0">
                          <a:latin typeface="Arial Black" panose="020B0A04020102020204" pitchFamily="34" charset="0"/>
                        </a:rPr>
                        <a:t>Purpose/Use</a:t>
                      </a:r>
                      <a:endParaRPr lang="en-IN" sz="1500" dirty="0">
                        <a:latin typeface="Arial Black" panose="020B0A04020102020204" pitchFamily="34" charset="0"/>
                      </a:endParaRPr>
                    </a:p>
                  </a:txBody>
                  <a:tcPr marL="76226" marR="76226" marT="38113" marB="38113" anchor="ctr">
                    <a:lnL>
                      <a:noFill/>
                    </a:lnL>
                    <a:lnR>
                      <a:noFill/>
                    </a:lnR>
                    <a:lnT>
                      <a:noFill/>
                    </a:lnT>
                    <a:lnB>
                      <a:noFill/>
                    </a:lnB>
                    <a:solidFill>
                      <a:schemeClr val="accent2"/>
                    </a:solidFill>
                  </a:tcPr>
                </a:tc>
                <a:extLst>
                  <a:ext uri="{0D108BD9-81ED-4DB2-BD59-A6C34878D82A}">
                    <a16:rowId xmlns:a16="http://schemas.microsoft.com/office/drawing/2014/main" val="528438874"/>
                  </a:ext>
                </a:extLst>
              </a:tr>
              <a:tr h="669276">
                <a:tc>
                  <a:txBody>
                    <a:bodyPr/>
                    <a:lstStyle/>
                    <a:p>
                      <a:r>
                        <a:rPr lang="en-IN" sz="1500"/>
                        <a:t>🧠 Language Model</a:t>
                      </a:r>
                    </a:p>
                  </a:txBody>
                  <a:tcPr marL="76226" marR="76226" marT="38113" marB="38113" anchor="ctr">
                    <a:lnL>
                      <a:noFill/>
                    </a:lnL>
                    <a:lnR>
                      <a:noFill/>
                    </a:lnR>
                    <a:lnT>
                      <a:noFill/>
                    </a:lnT>
                    <a:lnB>
                      <a:noFill/>
                    </a:lnB>
                    <a:noFill/>
                  </a:tcPr>
                </a:tc>
                <a:tc>
                  <a:txBody>
                    <a:bodyPr/>
                    <a:lstStyle/>
                    <a:p>
                      <a:r>
                        <a:rPr lang="en-IN" sz="1500" b="1"/>
                        <a:t>IBM Granite (granite-3-3b-instruct)</a:t>
                      </a:r>
                      <a:endParaRPr lang="en-IN" sz="1500"/>
                    </a:p>
                  </a:txBody>
                  <a:tcPr marL="76226" marR="76226" marT="38113" marB="38113" anchor="ctr">
                    <a:lnL>
                      <a:noFill/>
                    </a:lnL>
                    <a:lnR>
                      <a:noFill/>
                    </a:lnR>
                    <a:lnT>
                      <a:noFill/>
                    </a:lnT>
                    <a:lnB>
                      <a:noFill/>
                    </a:lnB>
                    <a:noFill/>
                  </a:tcPr>
                </a:tc>
                <a:tc>
                  <a:txBody>
                    <a:bodyPr/>
                    <a:lstStyle/>
                    <a:p>
                      <a:r>
                        <a:rPr lang="en-US" sz="1500"/>
                        <a:t>To generate human-like responses based on retrieved content</a:t>
                      </a:r>
                    </a:p>
                  </a:txBody>
                  <a:tcPr marL="76226" marR="76226" marT="38113" marB="38113" anchor="ctr">
                    <a:lnL>
                      <a:noFill/>
                    </a:lnL>
                    <a:lnR>
                      <a:noFill/>
                    </a:lnR>
                    <a:lnT>
                      <a:noFill/>
                    </a:lnT>
                    <a:lnB>
                      <a:noFill/>
                    </a:lnB>
                    <a:noFill/>
                  </a:tcPr>
                </a:tc>
                <a:extLst>
                  <a:ext uri="{0D108BD9-81ED-4DB2-BD59-A6C34878D82A}">
                    <a16:rowId xmlns:a16="http://schemas.microsoft.com/office/drawing/2014/main" val="3124340250"/>
                  </a:ext>
                </a:extLst>
              </a:tr>
              <a:tr h="669276">
                <a:tc>
                  <a:txBody>
                    <a:bodyPr/>
                    <a:lstStyle/>
                    <a:p>
                      <a:r>
                        <a:rPr lang="en-IN" sz="1500"/>
                        <a:t>📦 AI Platform</a:t>
                      </a:r>
                    </a:p>
                  </a:txBody>
                  <a:tcPr marL="76226" marR="76226" marT="38113" marB="38113" anchor="ctr">
                    <a:lnL>
                      <a:noFill/>
                    </a:lnL>
                    <a:lnR>
                      <a:noFill/>
                    </a:lnR>
                    <a:lnT>
                      <a:noFill/>
                    </a:lnT>
                    <a:lnB>
                      <a:noFill/>
                    </a:lnB>
                    <a:noFill/>
                  </a:tcPr>
                </a:tc>
                <a:tc>
                  <a:txBody>
                    <a:bodyPr/>
                    <a:lstStyle/>
                    <a:p>
                      <a:r>
                        <a:rPr lang="en-IN" sz="1500" b="1"/>
                        <a:t>IBM Watsonx.ai</a:t>
                      </a:r>
                      <a:endParaRPr lang="en-IN" sz="1500"/>
                    </a:p>
                  </a:txBody>
                  <a:tcPr marL="76226" marR="76226" marT="38113" marB="38113" anchor="ctr">
                    <a:lnL>
                      <a:noFill/>
                    </a:lnL>
                    <a:lnR>
                      <a:noFill/>
                    </a:lnR>
                    <a:lnT>
                      <a:noFill/>
                    </a:lnT>
                    <a:lnB>
                      <a:noFill/>
                    </a:lnB>
                    <a:noFill/>
                  </a:tcPr>
                </a:tc>
                <a:tc>
                  <a:txBody>
                    <a:bodyPr/>
                    <a:lstStyle/>
                    <a:p>
                      <a:r>
                        <a:rPr lang="en-US" sz="1500"/>
                        <a:t>To build, test, and run the RAG-based agent</a:t>
                      </a:r>
                    </a:p>
                  </a:txBody>
                  <a:tcPr marL="76226" marR="76226" marT="38113" marB="38113" anchor="ctr">
                    <a:lnL>
                      <a:noFill/>
                    </a:lnL>
                    <a:lnR>
                      <a:noFill/>
                    </a:lnR>
                    <a:lnT>
                      <a:noFill/>
                    </a:lnT>
                    <a:lnB>
                      <a:noFill/>
                    </a:lnB>
                    <a:noFill/>
                  </a:tcPr>
                </a:tc>
                <a:extLst>
                  <a:ext uri="{0D108BD9-81ED-4DB2-BD59-A6C34878D82A}">
                    <a16:rowId xmlns:a16="http://schemas.microsoft.com/office/drawing/2014/main" val="1229124361"/>
                  </a:ext>
                </a:extLst>
              </a:tr>
              <a:tr h="669276">
                <a:tc>
                  <a:txBody>
                    <a:bodyPr/>
                    <a:lstStyle/>
                    <a:p>
                      <a:r>
                        <a:rPr lang="en-IN" sz="1500"/>
                        <a:t>📄 Retrieval System</a:t>
                      </a:r>
                    </a:p>
                  </a:txBody>
                  <a:tcPr marL="76226" marR="76226" marT="38113" marB="38113" anchor="ctr">
                    <a:lnL>
                      <a:noFill/>
                    </a:lnL>
                    <a:lnR>
                      <a:noFill/>
                    </a:lnR>
                    <a:lnT>
                      <a:noFill/>
                    </a:lnT>
                    <a:lnB>
                      <a:noFill/>
                    </a:lnB>
                    <a:noFill/>
                  </a:tcPr>
                </a:tc>
                <a:tc>
                  <a:txBody>
                    <a:bodyPr/>
                    <a:lstStyle/>
                    <a:p>
                      <a:r>
                        <a:rPr lang="en-IN" sz="1500" b="1"/>
                        <a:t>Watsonx Vector Store (Document RAG)</a:t>
                      </a:r>
                      <a:endParaRPr lang="en-IN" sz="1500"/>
                    </a:p>
                  </a:txBody>
                  <a:tcPr marL="76226" marR="76226" marT="38113" marB="38113" anchor="ctr">
                    <a:lnL>
                      <a:noFill/>
                    </a:lnL>
                    <a:lnR>
                      <a:noFill/>
                    </a:lnR>
                    <a:lnT>
                      <a:noFill/>
                    </a:lnT>
                    <a:lnB>
                      <a:noFill/>
                    </a:lnB>
                    <a:noFill/>
                  </a:tcPr>
                </a:tc>
                <a:tc>
                  <a:txBody>
                    <a:bodyPr/>
                    <a:lstStyle/>
                    <a:p>
                      <a:r>
                        <a:rPr lang="en-US" sz="1500"/>
                        <a:t>Stores and retrieves semantically relevant document chunks</a:t>
                      </a:r>
                    </a:p>
                  </a:txBody>
                  <a:tcPr marL="76226" marR="76226" marT="38113" marB="38113" anchor="ctr">
                    <a:lnL>
                      <a:noFill/>
                    </a:lnL>
                    <a:lnR>
                      <a:noFill/>
                    </a:lnR>
                    <a:lnT>
                      <a:noFill/>
                    </a:lnT>
                    <a:lnB>
                      <a:noFill/>
                    </a:lnB>
                    <a:noFill/>
                  </a:tcPr>
                </a:tc>
                <a:extLst>
                  <a:ext uri="{0D108BD9-81ED-4DB2-BD59-A6C34878D82A}">
                    <a16:rowId xmlns:a16="http://schemas.microsoft.com/office/drawing/2014/main" val="3140005490"/>
                  </a:ext>
                </a:extLst>
              </a:tr>
              <a:tr h="669276">
                <a:tc>
                  <a:txBody>
                    <a:bodyPr/>
                    <a:lstStyle/>
                    <a:p>
                      <a:r>
                        <a:rPr lang="en-IN" sz="1500" dirty="0"/>
                        <a:t>📁 Knowledge Base</a:t>
                      </a:r>
                    </a:p>
                  </a:txBody>
                  <a:tcPr marL="76226" marR="76226" marT="38113" marB="38113" anchor="ctr">
                    <a:lnL>
                      <a:noFill/>
                    </a:lnL>
                    <a:lnR>
                      <a:noFill/>
                    </a:lnR>
                    <a:lnT>
                      <a:noFill/>
                    </a:lnT>
                    <a:lnB>
                      <a:noFill/>
                    </a:lnB>
                    <a:noFill/>
                  </a:tcPr>
                </a:tc>
                <a:tc>
                  <a:txBody>
                    <a:bodyPr/>
                    <a:lstStyle/>
                    <a:p>
                      <a:r>
                        <a:rPr lang="en-IN" sz="1500" b="1"/>
                        <a:t>AVEN_Admission_Agent_FAQ.txt</a:t>
                      </a:r>
                      <a:endParaRPr lang="en-IN" sz="1500"/>
                    </a:p>
                  </a:txBody>
                  <a:tcPr marL="76226" marR="76226" marT="38113" marB="38113" anchor="ctr">
                    <a:lnL>
                      <a:noFill/>
                    </a:lnL>
                    <a:lnR>
                      <a:noFill/>
                    </a:lnR>
                    <a:lnT>
                      <a:noFill/>
                    </a:lnT>
                    <a:lnB>
                      <a:noFill/>
                    </a:lnB>
                    <a:noFill/>
                  </a:tcPr>
                </a:tc>
                <a:tc>
                  <a:txBody>
                    <a:bodyPr/>
                    <a:lstStyle/>
                    <a:p>
                      <a:r>
                        <a:rPr lang="en-US" sz="1500" dirty="0"/>
                        <a:t>Main source of truth for admission-related queries</a:t>
                      </a:r>
                    </a:p>
                  </a:txBody>
                  <a:tcPr marL="76226" marR="76226" marT="38113" marB="38113" anchor="ctr">
                    <a:lnL>
                      <a:noFill/>
                    </a:lnL>
                    <a:lnR>
                      <a:noFill/>
                    </a:lnR>
                    <a:lnT>
                      <a:noFill/>
                    </a:lnT>
                    <a:lnB>
                      <a:noFill/>
                    </a:lnB>
                    <a:noFill/>
                  </a:tcPr>
                </a:tc>
                <a:extLst>
                  <a:ext uri="{0D108BD9-81ED-4DB2-BD59-A6C34878D82A}">
                    <a16:rowId xmlns:a16="http://schemas.microsoft.com/office/drawing/2014/main" val="3863893899"/>
                  </a:ext>
                </a:extLst>
              </a:tr>
              <a:tr h="669276">
                <a:tc>
                  <a:txBody>
                    <a:bodyPr/>
                    <a:lstStyle/>
                    <a:p>
                      <a:r>
                        <a:rPr lang="en-IN" sz="1500"/>
                        <a:t>📑 Documentation Tool</a:t>
                      </a:r>
                    </a:p>
                  </a:txBody>
                  <a:tcPr marL="76226" marR="76226" marT="38113" marB="38113" anchor="ctr">
                    <a:lnL>
                      <a:noFill/>
                    </a:lnL>
                    <a:lnR>
                      <a:noFill/>
                    </a:lnR>
                    <a:lnT>
                      <a:noFill/>
                    </a:lnT>
                    <a:lnB>
                      <a:noFill/>
                    </a:lnB>
                    <a:noFill/>
                  </a:tcPr>
                </a:tc>
                <a:tc>
                  <a:txBody>
                    <a:bodyPr/>
                    <a:lstStyle/>
                    <a:p>
                      <a:r>
                        <a:rPr lang="en-IN" sz="1500" b="1"/>
                        <a:t>Microsoft Word / Notepad</a:t>
                      </a:r>
                      <a:endParaRPr lang="en-IN" sz="1500"/>
                    </a:p>
                  </a:txBody>
                  <a:tcPr marL="76226" marR="76226" marT="38113" marB="38113" anchor="ctr">
                    <a:lnL>
                      <a:noFill/>
                    </a:lnL>
                    <a:lnR>
                      <a:noFill/>
                    </a:lnR>
                    <a:lnT>
                      <a:noFill/>
                    </a:lnT>
                    <a:lnB>
                      <a:noFill/>
                    </a:lnB>
                    <a:noFill/>
                  </a:tcPr>
                </a:tc>
                <a:tc>
                  <a:txBody>
                    <a:bodyPr/>
                    <a:lstStyle/>
                    <a:p>
                      <a:r>
                        <a:rPr lang="en-US" sz="1500"/>
                        <a:t>Created and formatted the FAQ document</a:t>
                      </a:r>
                    </a:p>
                  </a:txBody>
                  <a:tcPr marL="76226" marR="76226" marT="38113" marB="38113" anchor="ctr">
                    <a:lnL>
                      <a:noFill/>
                    </a:lnL>
                    <a:lnR>
                      <a:noFill/>
                    </a:lnR>
                    <a:lnT>
                      <a:noFill/>
                    </a:lnT>
                    <a:lnB>
                      <a:noFill/>
                    </a:lnB>
                    <a:noFill/>
                  </a:tcPr>
                </a:tc>
                <a:extLst>
                  <a:ext uri="{0D108BD9-81ED-4DB2-BD59-A6C34878D82A}">
                    <a16:rowId xmlns:a16="http://schemas.microsoft.com/office/drawing/2014/main" val="645441321"/>
                  </a:ext>
                </a:extLst>
              </a:tr>
              <a:tr h="669276">
                <a:tc>
                  <a:txBody>
                    <a:bodyPr/>
                    <a:lstStyle/>
                    <a:p>
                      <a:r>
                        <a:rPr lang="en-IN" sz="1500"/>
                        <a:t>📊 Presentation</a:t>
                      </a:r>
                    </a:p>
                  </a:txBody>
                  <a:tcPr marL="76226" marR="76226" marT="38113" marB="38113" anchor="ctr">
                    <a:lnL>
                      <a:noFill/>
                    </a:lnL>
                    <a:lnR>
                      <a:noFill/>
                    </a:lnR>
                    <a:lnT>
                      <a:noFill/>
                    </a:lnT>
                    <a:lnB>
                      <a:noFill/>
                    </a:lnB>
                    <a:noFill/>
                  </a:tcPr>
                </a:tc>
                <a:tc>
                  <a:txBody>
                    <a:bodyPr/>
                    <a:lstStyle/>
                    <a:p>
                      <a:r>
                        <a:rPr lang="en-IN" sz="1500" b="1"/>
                        <a:t>Microsoft PowerPoint</a:t>
                      </a:r>
                      <a:endParaRPr lang="en-IN" sz="1500"/>
                    </a:p>
                  </a:txBody>
                  <a:tcPr marL="76226" marR="76226" marT="38113" marB="38113" anchor="ctr">
                    <a:lnL>
                      <a:noFill/>
                    </a:lnL>
                    <a:lnR>
                      <a:noFill/>
                    </a:lnR>
                    <a:lnT>
                      <a:noFill/>
                    </a:lnT>
                    <a:lnB>
                      <a:noFill/>
                    </a:lnB>
                    <a:noFill/>
                  </a:tcPr>
                </a:tc>
                <a:tc>
                  <a:txBody>
                    <a:bodyPr/>
                    <a:lstStyle/>
                    <a:p>
                      <a:r>
                        <a:rPr lang="en-IN" sz="1500"/>
                        <a:t>Project presentation and screenshots</a:t>
                      </a:r>
                    </a:p>
                  </a:txBody>
                  <a:tcPr marL="76226" marR="76226" marT="38113" marB="38113" anchor="ctr">
                    <a:lnL>
                      <a:noFill/>
                    </a:lnL>
                    <a:lnR>
                      <a:noFill/>
                    </a:lnR>
                    <a:lnT>
                      <a:noFill/>
                    </a:lnT>
                    <a:lnB>
                      <a:noFill/>
                    </a:lnB>
                    <a:noFill/>
                  </a:tcPr>
                </a:tc>
                <a:extLst>
                  <a:ext uri="{0D108BD9-81ED-4DB2-BD59-A6C34878D82A}">
                    <a16:rowId xmlns:a16="http://schemas.microsoft.com/office/drawing/2014/main" val="667583693"/>
                  </a:ext>
                </a:extLst>
              </a:tr>
              <a:tr h="669276">
                <a:tc>
                  <a:txBody>
                    <a:bodyPr/>
                    <a:lstStyle/>
                    <a:p>
                      <a:r>
                        <a:rPr lang="en-IN" sz="1500"/>
                        <a:t>🎥 Recording Tool</a:t>
                      </a:r>
                    </a:p>
                  </a:txBody>
                  <a:tcPr marL="76226" marR="76226" marT="38113" marB="38113" anchor="ctr">
                    <a:lnL>
                      <a:noFill/>
                    </a:lnL>
                    <a:lnR>
                      <a:noFill/>
                    </a:lnR>
                    <a:lnT>
                      <a:noFill/>
                    </a:lnT>
                    <a:lnB>
                      <a:noFill/>
                    </a:lnB>
                    <a:noFill/>
                  </a:tcPr>
                </a:tc>
                <a:tc>
                  <a:txBody>
                    <a:bodyPr/>
                    <a:lstStyle/>
                    <a:p>
                      <a:r>
                        <a:rPr lang="en-US" sz="1500" b="1"/>
                        <a:t>Xbox Game Bar (Windows Shortcut)</a:t>
                      </a:r>
                      <a:endParaRPr lang="en-US" sz="1500"/>
                    </a:p>
                  </a:txBody>
                  <a:tcPr marL="76226" marR="76226" marT="38113" marB="38113" anchor="ctr">
                    <a:lnL>
                      <a:noFill/>
                    </a:lnL>
                    <a:lnR>
                      <a:noFill/>
                    </a:lnR>
                    <a:lnT>
                      <a:noFill/>
                    </a:lnT>
                    <a:lnB>
                      <a:noFill/>
                    </a:lnB>
                    <a:noFill/>
                  </a:tcPr>
                </a:tc>
                <a:tc>
                  <a:txBody>
                    <a:bodyPr/>
                    <a:lstStyle/>
                    <a:p>
                      <a:r>
                        <a:rPr lang="en-US" sz="1500"/>
                        <a:t>Captured video demo of agent in action</a:t>
                      </a:r>
                    </a:p>
                  </a:txBody>
                  <a:tcPr marL="76226" marR="76226" marT="38113" marB="38113" anchor="ctr">
                    <a:lnL>
                      <a:noFill/>
                    </a:lnL>
                    <a:lnR>
                      <a:noFill/>
                    </a:lnR>
                    <a:lnT>
                      <a:noFill/>
                    </a:lnT>
                    <a:lnB>
                      <a:noFill/>
                    </a:lnB>
                    <a:noFill/>
                  </a:tcPr>
                </a:tc>
                <a:extLst>
                  <a:ext uri="{0D108BD9-81ED-4DB2-BD59-A6C34878D82A}">
                    <a16:rowId xmlns:a16="http://schemas.microsoft.com/office/drawing/2014/main" val="1753930987"/>
                  </a:ext>
                </a:extLst>
              </a:tr>
              <a:tr h="669276">
                <a:tc>
                  <a:txBody>
                    <a:bodyPr/>
                    <a:lstStyle/>
                    <a:p>
                      <a:r>
                        <a:rPr lang="en-IN" sz="1500"/>
                        <a:t>💻 Hosting (Optional)</a:t>
                      </a:r>
                    </a:p>
                  </a:txBody>
                  <a:tcPr marL="76226" marR="76226" marT="38113" marB="38113" anchor="ctr">
                    <a:lnL>
                      <a:noFill/>
                    </a:lnL>
                    <a:lnR>
                      <a:noFill/>
                    </a:lnR>
                    <a:lnT>
                      <a:noFill/>
                    </a:lnT>
                    <a:lnB>
                      <a:noFill/>
                    </a:lnB>
                    <a:noFill/>
                  </a:tcPr>
                </a:tc>
                <a:tc>
                  <a:txBody>
                    <a:bodyPr/>
                    <a:lstStyle/>
                    <a:p>
                      <a:r>
                        <a:rPr lang="en-IN" sz="1500" b="1"/>
                        <a:t>GitHub</a:t>
                      </a:r>
                      <a:endParaRPr lang="en-IN" sz="1500"/>
                    </a:p>
                  </a:txBody>
                  <a:tcPr marL="76226" marR="76226" marT="38113" marB="38113" anchor="ctr">
                    <a:lnL>
                      <a:noFill/>
                    </a:lnL>
                    <a:lnR>
                      <a:noFill/>
                    </a:lnR>
                    <a:lnT>
                      <a:noFill/>
                    </a:lnT>
                    <a:lnB>
                      <a:noFill/>
                    </a:lnB>
                    <a:noFill/>
                  </a:tcPr>
                </a:tc>
                <a:tc>
                  <a:txBody>
                    <a:bodyPr/>
                    <a:lstStyle/>
                    <a:p>
                      <a:r>
                        <a:rPr lang="en-US" sz="1500" dirty="0"/>
                        <a:t>Shared project files, video, and documentation</a:t>
                      </a:r>
                    </a:p>
                  </a:txBody>
                  <a:tcPr marL="76226" marR="76226" marT="38113" marB="38113" anchor="ctr">
                    <a:lnL>
                      <a:noFill/>
                    </a:lnL>
                    <a:lnR>
                      <a:noFill/>
                    </a:lnR>
                    <a:lnT>
                      <a:noFill/>
                    </a:lnT>
                    <a:lnB>
                      <a:noFill/>
                    </a:lnB>
                    <a:noFill/>
                  </a:tcPr>
                </a:tc>
                <a:extLst>
                  <a:ext uri="{0D108BD9-81ED-4DB2-BD59-A6C34878D82A}">
                    <a16:rowId xmlns:a16="http://schemas.microsoft.com/office/drawing/2014/main" val="3897579780"/>
                  </a:ext>
                </a:extLst>
              </a:tr>
            </a:tbl>
          </a:graphicData>
        </a:graphic>
      </p:graphicFrame>
    </p:spTree>
    <p:extLst>
      <p:ext uri="{BB962C8B-B14F-4D97-AF65-F5344CB8AC3E}">
        <p14:creationId xmlns:p14="http://schemas.microsoft.com/office/powerpoint/2010/main" val="2398751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D1071-C7D5-5F12-BD17-9A2B7FD5CFC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DACFB45-D0D1-B9E5-DDDE-2C3D3CB66295}"/>
              </a:ext>
            </a:extLst>
          </p:cNvPr>
          <p:cNvSpPr txBox="1"/>
          <p:nvPr/>
        </p:nvSpPr>
        <p:spPr>
          <a:xfrm>
            <a:off x="4503174" y="629262"/>
            <a:ext cx="3716594" cy="584775"/>
          </a:xfrm>
          <a:prstGeom prst="rect">
            <a:avLst/>
          </a:prstGeom>
          <a:noFill/>
        </p:spPr>
        <p:txBody>
          <a:bodyPr wrap="square" rtlCol="0">
            <a:spAutoFit/>
          </a:bodyPr>
          <a:lstStyle/>
          <a:p>
            <a:r>
              <a:rPr lang="en-US" sz="3200" dirty="0">
                <a:solidFill>
                  <a:schemeClr val="accent1"/>
                </a:solidFill>
                <a:latin typeface="Copperplate Gothic Bold" panose="020E0705020206020404" pitchFamily="34" charset="0"/>
              </a:rPr>
              <a:t>My Project </a:t>
            </a:r>
            <a:endParaRPr lang="en-IN" sz="3200" dirty="0">
              <a:solidFill>
                <a:schemeClr val="accent1"/>
              </a:solidFill>
              <a:latin typeface="Copperplate Gothic Bold" panose="020E0705020206020404" pitchFamily="34" charset="0"/>
            </a:endParaRPr>
          </a:p>
        </p:txBody>
      </p:sp>
      <p:sp>
        <p:nvSpPr>
          <p:cNvPr id="6" name="TextBox 5">
            <a:extLst>
              <a:ext uri="{FF2B5EF4-FFF2-40B4-BE49-F238E27FC236}">
                <a16:creationId xmlns:a16="http://schemas.microsoft.com/office/drawing/2014/main" id="{A9418723-3D8D-B05C-8227-46AFAC584FC9}"/>
              </a:ext>
            </a:extLst>
          </p:cNvPr>
          <p:cNvSpPr txBox="1"/>
          <p:nvPr/>
        </p:nvSpPr>
        <p:spPr>
          <a:xfrm>
            <a:off x="530942" y="1308141"/>
            <a:ext cx="11661058" cy="646331"/>
          </a:xfrm>
          <a:prstGeom prst="rect">
            <a:avLst/>
          </a:prstGeom>
          <a:noFill/>
        </p:spPr>
        <p:txBody>
          <a:bodyPr wrap="square">
            <a:spAutoFit/>
          </a:bodyPr>
          <a:lstStyle/>
          <a:p>
            <a:r>
              <a:rPr lang="en-US" b="1" dirty="0">
                <a:solidFill>
                  <a:schemeClr val="accent1"/>
                </a:solidFill>
                <a:latin typeface="Arial Rounded MT Bold" panose="020F0704030504030204" pitchFamily="34" charset="0"/>
              </a:rPr>
              <a:t>AI-Powered College Admission Agent using RAG and IBM Granite – A Case Study on AVEN (Avanthi Institute of Engineering &amp; Technology)</a:t>
            </a:r>
            <a:endParaRPr lang="en-IN" b="1" dirty="0">
              <a:solidFill>
                <a:schemeClr val="accent1"/>
              </a:solidFill>
              <a:latin typeface="Arial Rounded MT Bold" panose="020F0704030504030204" pitchFamily="34" charset="0"/>
            </a:endParaRPr>
          </a:p>
        </p:txBody>
      </p:sp>
      <p:sp>
        <p:nvSpPr>
          <p:cNvPr id="8" name="TextBox 7">
            <a:extLst>
              <a:ext uri="{FF2B5EF4-FFF2-40B4-BE49-F238E27FC236}">
                <a16:creationId xmlns:a16="http://schemas.microsoft.com/office/drawing/2014/main" id="{7833121D-A951-3560-9938-B217798A6874}"/>
              </a:ext>
            </a:extLst>
          </p:cNvPr>
          <p:cNvSpPr txBox="1"/>
          <p:nvPr/>
        </p:nvSpPr>
        <p:spPr>
          <a:xfrm>
            <a:off x="196646" y="2119723"/>
            <a:ext cx="11749547" cy="2400657"/>
          </a:xfrm>
          <a:prstGeom prst="rect">
            <a:avLst/>
          </a:prstGeom>
          <a:noFill/>
        </p:spPr>
        <p:txBody>
          <a:bodyPr wrap="square">
            <a:spAutoFit/>
          </a:bodyPr>
          <a:lstStyle/>
          <a:p>
            <a:pPr>
              <a:buNone/>
            </a:pPr>
            <a:r>
              <a:rPr lang="en-US" sz="2400" b="1" dirty="0">
                <a:latin typeface="Arial Black" panose="020B0A04020102020204" pitchFamily="34" charset="0"/>
              </a:rPr>
              <a:t>📘 Project Description:</a:t>
            </a:r>
            <a:endParaRPr lang="en-US" b="1" dirty="0">
              <a:latin typeface="Arial Black" panose="020B0A04020102020204" pitchFamily="34" charset="0"/>
            </a:endParaRPr>
          </a:p>
          <a:p>
            <a:pPr>
              <a:buNone/>
            </a:pPr>
            <a:r>
              <a:rPr lang="en-US" dirty="0"/>
              <a:t>This project presents the development and deployment of an AI-powered </a:t>
            </a:r>
            <a:r>
              <a:rPr lang="en-US" b="1" dirty="0"/>
              <a:t>College Admission Agent</a:t>
            </a:r>
            <a:r>
              <a:rPr lang="en-US" dirty="0"/>
              <a:t> for </a:t>
            </a:r>
            <a:r>
              <a:rPr lang="en-US" b="1" dirty="0"/>
              <a:t>Avanthi Institute of Engineering and Technology (AVEN)</a:t>
            </a:r>
            <a:r>
              <a:rPr lang="en-US" dirty="0"/>
              <a:t>, using </a:t>
            </a:r>
            <a:r>
              <a:rPr lang="en-US" b="1" dirty="0"/>
              <a:t>IBM </a:t>
            </a:r>
            <a:r>
              <a:rPr lang="en-US" b="1" dirty="0" err="1"/>
              <a:t>Watsonx.ai</a:t>
            </a:r>
            <a:r>
              <a:rPr lang="en-US" dirty="0"/>
              <a:t>, the </a:t>
            </a:r>
            <a:r>
              <a:rPr lang="en-US" b="1" dirty="0"/>
              <a:t>Granite language model</a:t>
            </a:r>
            <a:r>
              <a:rPr lang="en-US" dirty="0"/>
              <a:t>, and </a:t>
            </a:r>
            <a:r>
              <a:rPr lang="en-US" b="1" dirty="0"/>
              <a:t>Retrieval-Augmented Generation (RAG)</a:t>
            </a:r>
            <a:r>
              <a:rPr lang="en-US" dirty="0"/>
              <a:t> architecture.</a:t>
            </a:r>
          </a:p>
          <a:p>
            <a:r>
              <a:rPr lang="en-US" dirty="0"/>
              <a:t>The proposed solution addresses the inefficiencies in manual admission query handling by enabling </a:t>
            </a:r>
            <a:r>
              <a:rPr lang="en-US" b="1" dirty="0" err="1"/>
              <a:t>24x7</a:t>
            </a:r>
            <a:r>
              <a:rPr lang="en-US" b="1" dirty="0"/>
              <a:t> automated support</a:t>
            </a:r>
            <a:r>
              <a:rPr lang="en-US" dirty="0"/>
              <a:t> for prospective students. The agent provides accurate, up-to-date answers regarding </a:t>
            </a:r>
            <a:r>
              <a:rPr lang="en-US" dirty="0" err="1"/>
              <a:t>AVEN’s</a:t>
            </a:r>
            <a:r>
              <a:rPr lang="en-US" dirty="0"/>
              <a:t> </a:t>
            </a:r>
            <a:r>
              <a:rPr lang="en-US" b="1" dirty="0"/>
              <a:t>courses, eligibility, fee structure, </a:t>
            </a:r>
            <a:r>
              <a:rPr lang="en-US" b="1" dirty="0" err="1"/>
              <a:t>EAPCET</a:t>
            </a:r>
            <a:r>
              <a:rPr lang="en-US" b="1" dirty="0"/>
              <a:t> cutoffs, scholarships, placements, hostels, and rules</a:t>
            </a:r>
            <a:r>
              <a:rPr lang="en-US" dirty="0"/>
              <a:t> — all grounded in official institutional documents.</a:t>
            </a:r>
          </a:p>
        </p:txBody>
      </p:sp>
      <p:sp>
        <p:nvSpPr>
          <p:cNvPr id="10" name="TextBox 9">
            <a:extLst>
              <a:ext uri="{FF2B5EF4-FFF2-40B4-BE49-F238E27FC236}">
                <a16:creationId xmlns:a16="http://schemas.microsoft.com/office/drawing/2014/main" id="{19C419F1-73B4-3FA5-4B91-0BB0CCF906DF}"/>
              </a:ext>
            </a:extLst>
          </p:cNvPr>
          <p:cNvSpPr txBox="1"/>
          <p:nvPr/>
        </p:nvSpPr>
        <p:spPr>
          <a:xfrm>
            <a:off x="196646" y="4765029"/>
            <a:ext cx="11631560" cy="1569660"/>
          </a:xfrm>
          <a:prstGeom prst="rect">
            <a:avLst/>
          </a:prstGeom>
          <a:noFill/>
        </p:spPr>
        <p:txBody>
          <a:bodyPr wrap="square">
            <a:spAutoFit/>
          </a:bodyPr>
          <a:lstStyle/>
          <a:p>
            <a:r>
              <a:rPr lang="en-US" sz="2400" dirty="0">
                <a:latin typeface="Arial Black" panose="020B0A04020102020204" pitchFamily="34" charset="0"/>
              </a:rPr>
              <a:t>⚙️ How It Works:</a:t>
            </a:r>
          </a:p>
          <a:p>
            <a:r>
              <a:rPr lang="en-US" dirty="0"/>
              <a:t>Institutional documents such as FAQs, brochures, and policy files are uploaded into </a:t>
            </a:r>
            <a:r>
              <a:rPr lang="en-US" dirty="0" err="1"/>
              <a:t>Watsonx.These</a:t>
            </a:r>
            <a:r>
              <a:rPr lang="en-US" dirty="0"/>
              <a:t> are indexed and embedded into a vector store for semantic </a:t>
            </a:r>
            <a:r>
              <a:rPr lang="en-US" dirty="0" err="1"/>
              <a:t>retrieval.When</a:t>
            </a:r>
            <a:r>
              <a:rPr lang="en-US" dirty="0"/>
              <a:t> a student asks a question, the system retrieves the most relevant text chunk and passes it to IBM Granite (granite-3-</a:t>
            </a:r>
            <a:r>
              <a:rPr lang="en-US" dirty="0" err="1"/>
              <a:t>3b</a:t>
            </a:r>
            <a:r>
              <a:rPr lang="en-US" dirty="0"/>
              <a:t>-instruct).Granite generates a natural language response that directly references </a:t>
            </a:r>
            <a:r>
              <a:rPr lang="en-US" dirty="0" err="1"/>
              <a:t>AVEN’s</a:t>
            </a:r>
            <a:r>
              <a:rPr lang="en-US" dirty="0"/>
              <a:t> uploaded content — ensuring trust and transparency.</a:t>
            </a:r>
            <a:endParaRPr lang="en-IN" dirty="0"/>
          </a:p>
        </p:txBody>
      </p:sp>
    </p:spTree>
    <p:extLst>
      <p:ext uri="{BB962C8B-B14F-4D97-AF65-F5344CB8AC3E}">
        <p14:creationId xmlns:p14="http://schemas.microsoft.com/office/powerpoint/2010/main" val="2008777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315665-9134-5C15-FE1F-CDF7E3C70AF3}"/>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E03CBB54-6C72-B320-34A7-10648A283B63}"/>
              </a:ext>
            </a:extLst>
          </p:cNvPr>
          <p:cNvSpPr txBox="1"/>
          <p:nvPr/>
        </p:nvSpPr>
        <p:spPr>
          <a:xfrm>
            <a:off x="3116826" y="560437"/>
            <a:ext cx="6174658" cy="584775"/>
          </a:xfrm>
          <a:prstGeom prst="rect">
            <a:avLst/>
          </a:prstGeom>
          <a:noFill/>
        </p:spPr>
        <p:txBody>
          <a:bodyPr wrap="square" rtlCol="0">
            <a:spAutoFit/>
          </a:bodyPr>
          <a:lstStyle/>
          <a:p>
            <a:r>
              <a:rPr lang="en-US" sz="3200" dirty="0">
                <a:solidFill>
                  <a:schemeClr val="accent1"/>
                </a:solidFill>
                <a:latin typeface="Arial Black" panose="020B0A04020102020204" pitchFamily="34" charset="0"/>
              </a:rPr>
              <a:t>FAQ used in my project</a:t>
            </a:r>
            <a:endParaRPr lang="en-IN" sz="3200" dirty="0">
              <a:solidFill>
                <a:schemeClr val="accent1"/>
              </a:solidFill>
              <a:latin typeface="Arial Black" panose="020B0A04020102020204" pitchFamily="34" charset="0"/>
            </a:endParaRPr>
          </a:p>
        </p:txBody>
      </p:sp>
      <p:graphicFrame>
        <p:nvGraphicFramePr>
          <p:cNvPr id="16" name="Object 15">
            <a:extLst>
              <a:ext uri="{FF2B5EF4-FFF2-40B4-BE49-F238E27FC236}">
                <a16:creationId xmlns:a16="http://schemas.microsoft.com/office/drawing/2014/main" id="{27F68E00-AD80-066C-A5DD-D233D1F6BCC9}"/>
              </a:ext>
            </a:extLst>
          </p:cNvPr>
          <p:cNvGraphicFramePr>
            <a:graphicFrameLocks noChangeAspect="1"/>
          </p:cNvGraphicFramePr>
          <p:nvPr>
            <p:extLst>
              <p:ext uri="{D42A27DB-BD31-4B8C-83A1-F6EECF244321}">
                <p14:modId xmlns:p14="http://schemas.microsoft.com/office/powerpoint/2010/main" val="1226811063"/>
              </p:ext>
            </p:extLst>
          </p:nvPr>
        </p:nvGraphicFramePr>
        <p:xfrm>
          <a:off x="4149315" y="1145212"/>
          <a:ext cx="3716492" cy="1825898"/>
        </p:xfrm>
        <a:graphic>
          <a:graphicData uri="http://schemas.openxmlformats.org/presentationml/2006/ole">
            <mc:AlternateContent xmlns:mc="http://schemas.openxmlformats.org/markup-compatibility/2006">
              <mc:Choice xmlns:v="urn:schemas-microsoft-com:vml" Requires="v">
                <p:oleObj name="Packager Shell Object" showAsIcon="1" r:id="rId2" imgW="1022313" imgH="527234" progId="Package">
                  <p:embed/>
                </p:oleObj>
              </mc:Choice>
              <mc:Fallback>
                <p:oleObj name="Packager Shell Object" showAsIcon="1" r:id="rId2" imgW="1022313" imgH="527234" progId="Package">
                  <p:embed/>
                  <p:pic>
                    <p:nvPicPr>
                      <p:cNvPr id="0" name=""/>
                      <p:cNvPicPr/>
                      <p:nvPr/>
                    </p:nvPicPr>
                    <p:blipFill>
                      <a:blip r:embed="rId3"/>
                      <a:stretch>
                        <a:fillRect/>
                      </a:stretch>
                    </p:blipFill>
                    <p:spPr>
                      <a:xfrm>
                        <a:off x="4149315" y="1145212"/>
                        <a:ext cx="3716492" cy="1825898"/>
                      </a:xfrm>
                      <a:prstGeom prst="rect">
                        <a:avLst/>
                      </a:prstGeom>
                    </p:spPr>
                  </p:pic>
                </p:oleObj>
              </mc:Fallback>
            </mc:AlternateContent>
          </a:graphicData>
        </a:graphic>
      </p:graphicFrame>
      <p:sp>
        <p:nvSpPr>
          <p:cNvPr id="21" name="TextBox 20">
            <a:extLst>
              <a:ext uri="{FF2B5EF4-FFF2-40B4-BE49-F238E27FC236}">
                <a16:creationId xmlns:a16="http://schemas.microsoft.com/office/drawing/2014/main" id="{EDFA3EB1-3B5A-D46C-72B0-A1F00BB46EBD}"/>
              </a:ext>
            </a:extLst>
          </p:cNvPr>
          <p:cNvSpPr txBox="1"/>
          <p:nvPr/>
        </p:nvSpPr>
        <p:spPr>
          <a:xfrm>
            <a:off x="1140541" y="2757039"/>
            <a:ext cx="10058401" cy="3877985"/>
          </a:xfrm>
          <a:prstGeom prst="rect">
            <a:avLst/>
          </a:prstGeom>
          <a:noFill/>
        </p:spPr>
        <p:txBody>
          <a:bodyPr wrap="square">
            <a:spAutoFit/>
          </a:bodyPr>
          <a:lstStyle/>
          <a:p>
            <a:pPr>
              <a:buNone/>
            </a:pPr>
            <a:r>
              <a:rPr lang="en-US" sz="2400" b="1" dirty="0"/>
              <a:t>📚 Contents of the File</a:t>
            </a:r>
          </a:p>
          <a:p>
            <a:pPr>
              <a:buNone/>
            </a:pPr>
            <a:endParaRPr lang="en-US" sz="2400" b="1" dirty="0"/>
          </a:p>
          <a:p>
            <a:pPr>
              <a:buNone/>
            </a:pPr>
            <a:r>
              <a:rPr lang="en-US" dirty="0"/>
              <a:t>The file is organized into the following categories:</a:t>
            </a:r>
          </a:p>
          <a:p>
            <a:pPr>
              <a:buFont typeface="+mj-lt"/>
              <a:buAutoNum type="arabicPeriod"/>
            </a:pPr>
            <a:r>
              <a:rPr lang="en-US" b="1" dirty="0"/>
              <a:t>Institution Overview</a:t>
            </a:r>
            <a:r>
              <a:rPr lang="en-US" dirty="0"/>
              <a:t> – Details about </a:t>
            </a:r>
            <a:r>
              <a:rPr lang="en-US" dirty="0" err="1"/>
              <a:t>AVEN’s</a:t>
            </a:r>
            <a:r>
              <a:rPr lang="en-US" dirty="0"/>
              <a:t> history, affiliation, and leadership</a:t>
            </a:r>
          </a:p>
          <a:p>
            <a:pPr>
              <a:buFont typeface="+mj-lt"/>
              <a:buAutoNum type="arabicPeriod"/>
            </a:pPr>
            <a:r>
              <a:rPr lang="en-US" b="1" dirty="0"/>
              <a:t>Academic Programs</a:t>
            </a:r>
            <a:r>
              <a:rPr lang="en-US" dirty="0"/>
              <a:t> – List of undergraduate and postgraduate courses</a:t>
            </a:r>
          </a:p>
          <a:p>
            <a:pPr>
              <a:buFont typeface="+mj-lt"/>
              <a:buAutoNum type="arabicPeriod"/>
            </a:pPr>
            <a:r>
              <a:rPr lang="en-US" b="1" dirty="0"/>
              <a:t>Eligibility Criteria</a:t>
            </a:r>
            <a:r>
              <a:rPr lang="en-US" dirty="0"/>
              <a:t> – Requirements for </a:t>
            </a:r>
            <a:r>
              <a:rPr lang="en-US" dirty="0" err="1"/>
              <a:t>B.Tech</a:t>
            </a:r>
            <a:r>
              <a:rPr lang="en-US" dirty="0"/>
              <a:t>, MBA, and lateral entry admissions</a:t>
            </a:r>
          </a:p>
          <a:p>
            <a:pPr>
              <a:buFont typeface="+mj-lt"/>
              <a:buAutoNum type="arabicPeriod"/>
            </a:pPr>
            <a:r>
              <a:rPr lang="en-US" b="1" dirty="0"/>
              <a:t>Admission Process</a:t>
            </a:r>
            <a:r>
              <a:rPr lang="en-US" dirty="0"/>
              <a:t> – Step-by-step guidance through </a:t>
            </a:r>
            <a:r>
              <a:rPr lang="en-US" dirty="0" err="1"/>
              <a:t>EAPCET</a:t>
            </a:r>
            <a:r>
              <a:rPr lang="en-US" dirty="0"/>
              <a:t> and management quota</a:t>
            </a:r>
          </a:p>
          <a:p>
            <a:pPr>
              <a:buFont typeface="+mj-lt"/>
              <a:buAutoNum type="arabicPeriod"/>
            </a:pPr>
            <a:r>
              <a:rPr lang="en-US" b="1" dirty="0" err="1"/>
              <a:t>EAPCET</a:t>
            </a:r>
            <a:r>
              <a:rPr lang="en-US" b="1" dirty="0"/>
              <a:t> Cutoffs &amp; Seat Allotment</a:t>
            </a:r>
            <a:r>
              <a:rPr lang="en-US" dirty="0"/>
              <a:t> – Previous year’s cutoffs and seat distribution</a:t>
            </a:r>
          </a:p>
          <a:p>
            <a:pPr>
              <a:buFont typeface="+mj-lt"/>
              <a:buAutoNum type="arabicPeriod"/>
            </a:pPr>
            <a:r>
              <a:rPr lang="en-US" b="1" dirty="0"/>
              <a:t>Fee Structure &amp; Scholarships</a:t>
            </a:r>
            <a:r>
              <a:rPr lang="en-US" dirty="0"/>
              <a:t> – Tuition fees, hostel costs, and scholarship options</a:t>
            </a:r>
          </a:p>
          <a:p>
            <a:pPr>
              <a:buFont typeface="+mj-lt"/>
              <a:buAutoNum type="arabicPeriod"/>
            </a:pPr>
            <a:r>
              <a:rPr lang="en-US" b="1" dirty="0"/>
              <a:t>Campus Facilities</a:t>
            </a:r>
            <a:r>
              <a:rPr lang="en-US" dirty="0"/>
              <a:t> – Hostel, transport, digital classrooms, sports, etc.</a:t>
            </a:r>
          </a:p>
          <a:p>
            <a:pPr>
              <a:buFont typeface="+mj-lt"/>
              <a:buAutoNum type="arabicPeriod"/>
            </a:pPr>
            <a:r>
              <a:rPr lang="en-US" b="1" dirty="0"/>
              <a:t>Placements &amp; Internships</a:t>
            </a:r>
            <a:r>
              <a:rPr lang="en-US" dirty="0"/>
              <a:t> – Recruiters, packages, training, and industry exposure</a:t>
            </a:r>
          </a:p>
          <a:p>
            <a:pPr>
              <a:buFont typeface="+mj-lt"/>
              <a:buAutoNum type="arabicPeriod"/>
            </a:pPr>
            <a:r>
              <a:rPr lang="en-US" b="1" dirty="0"/>
              <a:t>Rules &amp; Student Policies</a:t>
            </a:r>
            <a:r>
              <a:rPr lang="en-US" dirty="0"/>
              <a:t> – Attendance, anti-ragging, dress code, and discipline</a:t>
            </a:r>
          </a:p>
          <a:p>
            <a:pPr>
              <a:buFont typeface="+mj-lt"/>
              <a:buAutoNum type="arabicPeriod"/>
            </a:pPr>
            <a:r>
              <a:rPr lang="en-US" b="1" dirty="0"/>
              <a:t>Contact &amp; Support</a:t>
            </a:r>
            <a:r>
              <a:rPr lang="en-US" dirty="0"/>
              <a:t> – Email, phone, and helpdesk access for admissions</a:t>
            </a:r>
          </a:p>
        </p:txBody>
      </p:sp>
    </p:spTree>
    <p:extLst>
      <p:ext uri="{BB962C8B-B14F-4D97-AF65-F5344CB8AC3E}">
        <p14:creationId xmlns:p14="http://schemas.microsoft.com/office/powerpoint/2010/main" val="3987847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7B01B-2A89-10FD-E325-8B0EA281B3C0}"/>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8BF04FBD-84ED-2729-ED59-03265D619D56}"/>
              </a:ext>
            </a:extLst>
          </p:cNvPr>
          <p:cNvPicPr>
            <a:picLocks noChangeAspect="1"/>
          </p:cNvPicPr>
          <p:nvPr/>
        </p:nvPicPr>
        <p:blipFill>
          <a:blip r:embed="rId3"/>
          <a:stretch>
            <a:fillRect/>
          </a:stretch>
        </p:blipFill>
        <p:spPr>
          <a:xfrm>
            <a:off x="226142" y="627395"/>
            <a:ext cx="11739716" cy="5603210"/>
          </a:xfrm>
          <a:prstGeom prst="rect">
            <a:avLst/>
          </a:prstGeom>
        </p:spPr>
      </p:pic>
    </p:spTree>
    <p:extLst>
      <p:ext uri="{BB962C8B-B14F-4D97-AF65-F5344CB8AC3E}">
        <p14:creationId xmlns:p14="http://schemas.microsoft.com/office/powerpoint/2010/main" val="3344089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55558-6EB6-604A-05DD-6881FD02B56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F0C57BC-1702-65E7-961E-5A44EFADDB76}"/>
              </a:ext>
            </a:extLst>
          </p:cNvPr>
          <p:cNvPicPr>
            <a:picLocks noChangeAspect="1"/>
          </p:cNvPicPr>
          <p:nvPr/>
        </p:nvPicPr>
        <p:blipFill>
          <a:blip r:embed="rId2"/>
          <a:stretch>
            <a:fillRect/>
          </a:stretch>
        </p:blipFill>
        <p:spPr>
          <a:xfrm>
            <a:off x="137653" y="580104"/>
            <a:ext cx="11769212" cy="5888767"/>
          </a:xfrm>
          <a:prstGeom prst="rect">
            <a:avLst/>
          </a:prstGeom>
        </p:spPr>
      </p:pic>
    </p:spTree>
    <p:extLst>
      <p:ext uri="{BB962C8B-B14F-4D97-AF65-F5344CB8AC3E}">
        <p14:creationId xmlns:p14="http://schemas.microsoft.com/office/powerpoint/2010/main" val="7976284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17BA2-2B58-2504-2092-4985EE64CC5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F462E17-D0DC-108C-3BFD-283E4079CC74}"/>
              </a:ext>
            </a:extLst>
          </p:cNvPr>
          <p:cNvPicPr>
            <a:picLocks noChangeAspect="1"/>
          </p:cNvPicPr>
          <p:nvPr/>
        </p:nvPicPr>
        <p:blipFill>
          <a:blip r:embed="rId2"/>
          <a:stretch>
            <a:fillRect/>
          </a:stretch>
        </p:blipFill>
        <p:spPr>
          <a:xfrm>
            <a:off x="157316" y="583483"/>
            <a:ext cx="11828207" cy="5691034"/>
          </a:xfrm>
          <a:prstGeom prst="rect">
            <a:avLst/>
          </a:prstGeom>
        </p:spPr>
      </p:pic>
    </p:spTree>
    <p:extLst>
      <p:ext uri="{BB962C8B-B14F-4D97-AF65-F5344CB8AC3E}">
        <p14:creationId xmlns:p14="http://schemas.microsoft.com/office/powerpoint/2010/main" val="17116386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C05851-7D24-EBAD-7F71-E1BCA275CF1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0250624-48F8-6827-728A-9F102A044808}"/>
              </a:ext>
            </a:extLst>
          </p:cNvPr>
          <p:cNvPicPr>
            <a:picLocks noChangeAspect="1"/>
          </p:cNvPicPr>
          <p:nvPr/>
        </p:nvPicPr>
        <p:blipFill>
          <a:blip r:embed="rId2"/>
          <a:stretch>
            <a:fillRect/>
          </a:stretch>
        </p:blipFill>
        <p:spPr>
          <a:xfrm>
            <a:off x="235973" y="668594"/>
            <a:ext cx="11611897" cy="5729134"/>
          </a:xfrm>
          <a:prstGeom prst="rect">
            <a:avLst/>
          </a:prstGeom>
        </p:spPr>
      </p:pic>
    </p:spTree>
    <p:extLst>
      <p:ext uri="{BB962C8B-B14F-4D97-AF65-F5344CB8AC3E}">
        <p14:creationId xmlns:p14="http://schemas.microsoft.com/office/powerpoint/2010/main" val="14216867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4250F2-B463-8F25-B859-44E9D8338F1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CF9B0E1-8C6B-8147-81AF-7201BA02E454}"/>
              </a:ext>
            </a:extLst>
          </p:cNvPr>
          <p:cNvPicPr>
            <a:picLocks noChangeAspect="1"/>
          </p:cNvPicPr>
          <p:nvPr/>
        </p:nvPicPr>
        <p:blipFill>
          <a:blip r:embed="rId2"/>
          <a:stretch>
            <a:fillRect/>
          </a:stretch>
        </p:blipFill>
        <p:spPr>
          <a:xfrm>
            <a:off x="-1" y="0"/>
            <a:ext cx="11769213" cy="6437671"/>
          </a:xfrm>
          <a:prstGeom prst="rect">
            <a:avLst/>
          </a:prstGeom>
        </p:spPr>
      </p:pic>
    </p:spTree>
    <p:extLst>
      <p:ext uri="{BB962C8B-B14F-4D97-AF65-F5344CB8AC3E}">
        <p14:creationId xmlns:p14="http://schemas.microsoft.com/office/powerpoint/2010/main" val="18999059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2783618" y="711989"/>
            <a:ext cx="11029616" cy="530296"/>
          </a:xfrm>
        </p:spPr>
        <p:txBody>
          <a:bodyPr>
            <a:noAutofit/>
          </a:bodyPr>
          <a:lstStyle/>
          <a:p>
            <a:r>
              <a:rPr lang="en-US" sz="3200" b="1" dirty="0">
                <a:solidFill>
                  <a:schemeClr val="accent1"/>
                </a:solidFill>
                <a:latin typeface="Arial Black" panose="020B0A04020102020204" pitchFamily="34" charset="0"/>
                <a:ea typeface="+mj-lt"/>
                <a:cs typeface="Arial"/>
              </a:rPr>
              <a:t>Result &amp; </a:t>
            </a:r>
            <a:r>
              <a:rPr lang="en-US" sz="3200" dirty="0">
                <a:solidFill>
                  <a:schemeClr val="accent1"/>
                </a:solidFill>
                <a:latin typeface="Arial Black" panose="020B0A04020102020204" pitchFamily="34" charset="0"/>
                <a:ea typeface="思源黑体-SemiBold" pitchFamily="34" charset="-122"/>
                <a:cs typeface="思源黑体-SemiBold" pitchFamily="34" charset="-120"/>
              </a:rPr>
              <a:t>Sample Outputs</a:t>
            </a:r>
            <a:endParaRPr lang="en-US" sz="3200" dirty="0">
              <a:solidFill>
                <a:schemeClr val="accent1"/>
              </a:solidFill>
              <a:latin typeface="Arial Black" panose="020B0A04020102020204" pitchFamily="34" charset="0"/>
            </a:endParaRPr>
          </a:p>
        </p:txBody>
      </p:sp>
      <p:sp>
        <p:nvSpPr>
          <p:cNvPr id="8" name="TextBox 7">
            <a:extLst>
              <a:ext uri="{FF2B5EF4-FFF2-40B4-BE49-F238E27FC236}">
                <a16:creationId xmlns:a16="http://schemas.microsoft.com/office/drawing/2014/main" id="{92CB1AAF-7D03-A770-483C-E33C41B0EBF2}"/>
              </a:ext>
            </a:extLst>
          </p:cNvPr>
          <p:cNvSpPr txBox="1"/>
          <p:nvPr/>
        </p:nvSpPr>
        <p:spPr>
          <a:xfrm>
            <a:off x="329375" y="2036539"/>
            <a:ext cx="2541644" cy="824200"/>
          </a:xfrm>
          <a:prstGeom prst="rect">
            <a:avLst/>
          </a:prstGeom>
          <a:noFill/>
        </p:spPr>
        <p:txBody>
          <a:bodyPr wrap="square">
            <a:spAutoFit/>
          </a:bodyPr>
          <a:lstStyle/>
          <a:p>
            <a:pPr marL="0" indent="0" algn="l">
              <a:lnSpc>
                <a:spcPts val="2900"/>
              </a:lnSpc>
              <a:buNone/>
            </a:pPr>
            <a:r>
              <a:rPr lang="en-US" sz="2400" b="1" dirty="0">
                <a:solidFill>
                  <a:schemeClr val="accent2"/>
                </a:solidFill>
                <a:latin typeface="Arial Black" panose="020B0A04020102020204" pitchFamily="34" charset="0"/>
                <a:ea typeface="思源黑体-SemiBold" pitchFamily="34" charset="-122"/>
                <a:cs typeface="思源黑体-SemiBold" pitchFamily="34" charset="-120"/>
              </a:rPr>
              <a:t>Performance Metrics</a:t>
            </a:r>
            <a:endParaRPr lang="en-US" sz="2400" b="1" dirty="0">
              <a:solidFill>
                <a:schemeClr val="accent2"/>
              </a:solidFill>
              <a:latin typeface="Arial Black" panose="020B0A04020102020204" pitchFamily="34" charset="0"/>
            </a:endParaRPr>
          </a:p>
        </p:txBody>
      </p:sp>
      <p:sp>
        <p:nvSpPr>
          <p:cNvPr id="10" name="TextBox 9">
            <a:extLst>
              <a:ext uri="{FF2B5EF4-FFF2-40B4-BE49-F238E27FC236}">
                <a16:creationId xmlns:a16="http://schemas.microsoft.com/office/drawing/2014/main" id="{647036CC-91AA-E343-6A70-FF661A1B530F}"/>
              </a:ext>
            </a:extLst>
          </p:cNvPr>
          <p:cNvSpPr txBox="1"/>
          <p:nvPr/>
        </p:nvSpPr>
        <p:spPr>
          <a:xfrm>
            <a:off x="219855" y="3241531"/>
            <a:ext cx="3399504" cy="3313536"/>
          </a:xfrm>
          <a:prstGeom prst="rect">
            <a:avLst/>
          </a:prstGeom>
          <a:noFill/>
        </p:spPr>
        <p:txBody>
          <a:bodyPr wrap="square">
            <a:spAutoFit/>
          </a:bodyPr>
          <a:lstStyle/>
          <a:p>
            <a:pPr marL="0" indent="0" algn="l">
              <a:lnSpc>
                <a:spcPts val="2320"/>
              </a:lnSpc>
              <a:buNone/>
            </a:pPr>
            <a:r>
              <a:rPr lang="en-US" sz="1800" i="1" dirty="0">
                <a:solidFill>
                  <a:srgbClr val="000000"/>
                </a:solidFill>
                <a:latin typeface="Arial Rounded MT Bold" panose="020F0704030504030204" pitchFamily="34" charset="0"/>
                <a:ea typeface="思源黑体-Medium" pitchFamily="34" charset="-122"/>
                <a:cs typeface="思源黑体-Medium" pitchFamily="34" charset="-120"/>
              </a:rPr>
              <a:t>The project aims to achieve specific performance metrics, such as response accuracy, user satisfaction, and query handling efficiency. Preliminary tests indicate that the AI agent can accurately respond to a significant percentage of user queries within a short timeframe.</a:t>
            </a:r>
            <a:endParaRPr lang="en-US" sz="1800" i="1" dirty="0">
              <a:latin typeface="Arial Rounded MT Bold" panose="020F0704030504030204" pitchFamily="34" charset="0"/>
            </a:endParaRPr>
          </a:p>
        </p:txBody>
      </p:sp>
      <p:sp>
        <p:nvSpPr>
          <p:cNvPr id="13" name="TextBox 12">
            <a:extLst>
              <a:ext uri="{FF2B5EF4-FFF2-40B4-BE49-F238E27FC236}">
                <a16:creationId xmlns:a16="http://schemas.microsoft.com/office/drawing/2014/main" id="{52362465-6134-DA43-90D9-6201D0992744}"/>
              </a:ext>
            </a:extLst>
          </p:cNvPr>
          <p:cNvSpPr txBox="1"/>
          <p:nvPr/>
        </p:nvSpPr>
        <p:spPr>
          <a:xfrm>
            <a:off x="4454013" y="2100399"/>
            <a:ext cx="3283974" cy="803938"/>
          </a:xfrm>
          <a:prstGeom prst="rect">
            <a:avLst/>
          </a:prstGeom>
          <a:noFill/>
        </p:spPr>
        <p:txBody>
          <a:bodyPr wrap="square">
            <a:spAutoFit/>
          </a:bodyPr>
          <a:lstStyle/>
          <a:p>
            <a:pPr marL="0" indent="0" algn="l">
              <a:lnSpc>
                <a:spcPts val="2900"/>
              </a:lnSpc>
              <a:buNone/>
            </a:pPr>
            <a:r>
              <a:rPr lang="en-US" sz="1800" b="1" dirty="0">
                <a:solidFill>
                  <a:schemeClr val="accent2"/>
                </a:solidFill>
                <a:latin typeface="Arial Black" panose="020B0A04020102020204" pitchFamily="34" charset="0"/>
                <a:ea typeface="思源黑体-SemiBold" pitchFamily="34" charset="-122"/>
                <a:cs typeface="思源黑体-SemiBold" pitchFamily="34" charset="-120"/>
              </a:rPr>
              <a:t>Sample Queries and Responses</a:t>
            </a:r>
            <a:endParaRPr lang="en-US" sz="1800" b="1" dirty="0">
              <a:solidFill>
                <a:schemeClr val="accent2"/>
              </a:solidFill>
              <a:latin typeface="Arial Black" panose="020B0A04020102020204" pitchFamily="34" charset="0"/>
            </a:endParaRPr>
          </a:p>
        </p:txBody>
      </p:sp>
      <p:sp>
        <p:nvSpPr>
          <p:cNvPr id="15" name="TextBox 14">
            <a:extLst>
              <a:ext uri="{FF2B5EF4-FFF2-40B4-BE49-F238E27FC236}">
                <a16:creationId xmlns:a16="http://schemas.microsoft.com/office/drawing/2014/main" id="{0F688A25-2693-9994-9C0C-0043A48E87E9}"/>
              </a:ext>
            </a:extLst>
          </p:cNvPr>
          <p:cNvSpPr txBox="1"/>
          <p:nvPr/>
        </p:nvSpPr>
        <p:spPr>
          <a:xfrm>
            <a:off x="4117939" y="3241531"/>
            <a:ext cx="4552335" cy="1552605"/>
          </a:xfrm>
          <a:prstGeom prst="rect">
            <a:avLst/>
          </a:prstGeom>
          <a:noFill/>
        </p:spPr>
        <p:txBody>
          <a:bodyPr wrap="square">
            <a:spAutoFit/>
          </a:bodyPr>
          <a:lstStyle/>
          <a:p>
            <a:pPr marL="0" indent="0" algn="l">
              <a:lnSpc>
                <a:spcPts val="2320"/>
              </a:lnSpc>
              <a:buNone/>
            </a:pPr>
            <a:r>
              <a:rPr lang="en-US" sz="1800" i="1" dirty="0">
                <a:solidFill>
                  <a:srgbClr val="000000"/>
                </a:solidFill>
                <a:latin typeface="Bahnschrift SemiBold" panose="020B0502040204020203" pitchFamily="34" charset="0"/>
                <a:ea typeface="思源黑体-Medium" pitchFamily="34" charset="-122"/>
                <a:cs typeface="思源黑体-Medium" pitchFamily="34" charset="-120"/>
              </a:rPr>
              <a:t>Examples of queries such as 'What are the admission requirements for XYZ University?' show the AI agent’s capability in providing detailed and relevant information through effective synthesis.</a:t>
            </a:r>
            <a:endParaRPr lang="en-US" sz="1800" i="1" dirty="0">
              <a:latin typeface="Bahnschrift SemiBold" panose="020B0502040204020203" pitchFamily="34" charset="0"/>
            </a:endParaRPr>
          </a:p>
        </p:txBody>
      </p:sp>
      <p:sp>
        <p:nvSpPr>
          <p:cNvPr id="17" name="TextBox 16">
            <a:extLst>
              <a:ext uri="{FF2B5EF4-FFF2-40B4-BE49-F238E27FC236}">
                <a16:creationId xmlns:a16="http://schemas.microsoft.com/office/drawing/2014/main" id="{6D2A4451-16FF-ACF1-B3E9-82F4F59073CD}"/>
              </a:ext>
            </a:extLst>
          </p:cNvPr>
          <p:cNvSpPr txBox="1"/>
          <p:nvPr/>
        </p:nvSpPr>
        <p:spPr>
          <a:xfrm>
            <a:off x="9603656" y="2023737"/>
            <a:ext cx="1919750" cy="803938"/>
          </a:xfrm>
          <a:prstGeom prst="rect">
            <a:avLst/>
          </a:prstGeom>
          <a:noFill/>
        </p:spPr>
        <p:txBody>
          <a:bodyPr wrap="square">
            <a:spAutoFit/>
          </a:bodyPr>
          <a:lstStyle/>
          <a:p>
            <a:pPr marL="0" indent="0" algn="l">
              <a:lnSpc>
                <a:spcPts val="2900"/>
              </a:lnSpc>
              <a:buNone/>
            </a:pPr>
            <a:r>
              <a:rPr lang="en-US" sz="1800" b="1" dirty="0">
                <a:solidFill>
                  <a:schemeClr val="accent2"/>
                </a:solidFill>
                <a:latin typeface="Arial Black" panose="020B0A04020102020204" pitchFamily="34" charset="0"/>
                <a:ea typeface="思源黑体-SemiBold" pitchFamily="34" charset="-122"/>
                <a:cs typeface="思源黑体-SemiBold" pitchFamily="34" charset="-120"/>
              </a:rPr>
              <a:t>User Feedback</a:t>
            </a:r>
            <a:endParaRPr lang="en-US" sz="1800" b="1" dirty="0">
              <a:solidFill>
                <a:schemeClr val="accent2"/>
              </a:solidFill>
              <a:latin typeface="Arial Black" panose="020B0A04020102020204" pitchFamily="34" charset="0"/>
            </a:endParaRPr>
          </a:p>
        </p:txBody>
      </p:sp>
      <p:sp>
        <p:nvSpPr>
          <p:cNvPr id="19" name="TextBox 18">
            <a:extLst>
              <a:ext uri="{FF2B5EF4-FFF2-40B4-BE49-F238E27FC236}">
                <a16:creationId xmlns:a16="http://schemas.microsoft.com/office/drawing/2014/main" id="{FCDE6C3C-27B2-186C-A73F-69C7861015F9}"/>
              </a:ext>
            </a:extLst>
          </p:cNvPr>
          <p:cNvSpPr txBox="1"/>
          <p:nvPr/>
        </p:nvSpPr>
        <p:spPr>
          <a:xfrm>
            <a:off x="8881129" y="3241531"/>
            <a:ext cx="3310871" cy="2723631"/>
          </a:xfrm>
          <a:prstGeom prst="rect">
            <a:avLst/>
          </a:prstGeom>
          <a:noFill/>
        </p:spPr>
        <p:txBody>
          <a:bodyPr wrap="square">
            <a:spAutoFit/>
          </a:bodyPr>
          <a:lstStyle/>
          <a:p>
            <a:pPr marL="0" indent="0" algn="l">
              <a:lnSpc>
                <a:spcPts val="2320"/>
              </a:lnSpc>
              <a:buNone/>
            </a:pPr>
            <a:r>
              <a:rPr lang="en-US" sz="1800" i="1" dirty="0">
                <a:solidFill>
                  <a:srgbClr val="000000"/>
                </a:solidFill>
                <a:latin typeface="Arial Rounded MT Bold" panose="020F0704030504030204" pitchFamily="34" charset="0"/>
                <a:ea typeface="思源黑体-Medium" pitchFamily="34" charset="-122"/>
                <a:cs typeface="思源黑体-Medium" pitchFamily="34" charset="-120"/>
              </a:rPr>
              <a:t>Initial user feedback indicates the AI agent significantly simplifies information retrieval, with users pleased about the accuracy and relevance of the responses. Continuous feedback will be collected for enhancements.</a:t>
            </a:r>
            <a:endParaRPr lang="en-US" sz="1800" i="1" dirty="0">
              <a:latin typeface="Arial Rounded MT Bold" panose="020F0704030504030204" pitchFamily="34" charset="0"/>
            </a:endParaRPr>
          </a:p>
        </p:txBody>
      </p:sp>
      <p:pic>
        <p:nvPicPr>
          <p:cNvPr id="21" name="Picture 20">
            <a:extLst>
              <a:ext uri="{FF2B5EF4-FFF2-40B4-BE49-F238E27FC236}">
                <a16:creationId xmlns:a16="http://schemas.microsoft.com/office/drawing/2014/main" id="{1277A898-BC1F-E9FF-489F-312D445E6D54}"/>
              </a:ext>
            </a:extLst>
          </p:cNvPr>
          <p:cNvPicPr>
            <a:picLocks noChangeAspect="1"/>
          </p:cNvPicPr>
          <p:nvPr/>
        </p:nvPicPr>
        <p:blipFill>
          <a:blip r:embed="rId2"/>
          <a:stretch>
            <a:fillRect/>
          </a:stretch>
        </p:blipFill>
        <p:spPr>
          <a:xfrm>
            <a:off x="1057099" y="1174031"/>
            <a:ext cx="862508" cy="862508"/>
          </a:xfrm>
          <a:prstGeom prst="rect">
            <a:avLst/>
          </a:prstGeom>
        </p:spPr>
      </p:pic>
      <p:pic>
        <p:nvPicPr>
          <p:cNvPr id="23" name="Picture 22">
            <a:extLst>
              <a:ext uri="{FF2B5EF4-FFF2-40B4-BE49-F238E27FC236}">
                <a16:creationId xmlns:a16="http://schemas.microsoft.com/office/drawing/2014/main" id="{124A9FBE-4E5B-7CC7-75E0-B112B055F33B}"/>
              </a:ext>
            </a:extLst>
          </p:cNvPr>
          <p:cNvPicPr>
            <a:picLocks noChangeAspect="1"/>
          </p:cNvPicPr>
          <p:nvPr/>
        </p:nvPicPr>
        <p:blipFill>
          <a:blip r:embed="rId3"/>
          <a:stretch>
            <a:fillRect/>
          </a:stretch>
        </p:blipFill>
        <p:spPr>
          <a:xfrm>
            <a:off x="5531799" y="1147521"/>
            <a:ext cx="864011" cy="864011"/>
          </a:xfrm>
          <a:prstGeom prst="rect">
            <a:avLst/>
          </a:prstGeom>
        </p:spPr>
      </p:pic>
      <p:pic>
        <p:nvPicPr>
          <p:cNvPr id="25" name="Picture 24">
            <a:extLst>
              <a:ext uri="{FF2B5EF4-FFF2-40B4-BE49-F238E27FC236}">
                <a16:creationId xmlns:a16="http://schemas.microsoft.com/office/drawing/2014/main" id="{6B7FE6B3-4ED2-B0DF-D099-53619546E8CF}"/>
              </a:ext>
            </a:extLst>
          </p:cNvPr>
          <p:cNvPicPr>
            <a:picLocks noChangeAspect="1"/>
          </p:cNvPicPr>
          <p:nvPr/>
        </p:nvPicPr>
        <p:blipFill>
          <a:blip r:embed="rId4"/>
          <a:stretch>
            <a:fillRect/>
          </a:stretch>
        </p:blipFill>
        <p:spPr>
          <a:xfrm>
            <a:off x="10008002" y="1138281"/>
            <a:ext cx="850646" cy="850646"/>
          </a:xfrm>
          <a:prstGeom prst="rect">
            <a:avLst/>
          </a:prstGeom>
        </p:spPr>
      </p:pic>
    </p:spTree>
    <p:extLst>
      <p:ext uri="{BB962C8B-B14F-4D97-AF65-F5344CB8AC3E}">
        <p14:creationId xmlns:p14="http://schemas.microsoft.com/office/powerpoint/2010/main" val="1483293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3598605" y="603833"/>
            <a:ext cx="4994788" cy="530296"/>
          </a:xfrm>
        </p:spPr>
        <p:txBody>
          <a:bodyPr>
            <a:noAutofit/>
          </a:bodyPr>
          <a:lstStyle/>
          <a:p>
            <a:r>
              <a:rPr lang="en-US" sz="3200" b="1" dirty="0">
                <a:solidFill>
                  <a:schemeClr val="accent1"/>
                </a:solidFill>
                <a:latin typeface="Arial" panose="020B0604020202020204" pitchFamily="34" charset="0"/>
                <a:cs typeface="Arial" panose="020B0604020202020204" pitchFamily="34" charset="0"/>
              </a:rPr>
              <a:t>Problem Statement</a:t>
            </a:r>
            <a:endParaRPr lang="en-US" sz="3200" dirty="0"/>
          </a:p>
        </p:txBody>
      </p:sp>
      <p:sp>
        <p:nvSpPr>
          <p:cNvPr id="2" name="Content Placeholder 1">
            <a:extLst>
              <a:ext uri="{FF2B5EF4-FFF2-40B4-BE49-F238E27FC236}">
                <a16:creationId xmlns:a16="http://schemas.microsoft.com/office/drawing/2014/main" id="{8FEE4A9C-3F57-7DA7-91FD-715C3FB47F93}"/>
              </a:ext>
            </a:extLst>
          </p:cNvPr>
          <p:cNvSpPr>
            <a:spLocks noGrp="1"/>
          </p:cNvSpPr>
          <p:nvPr>
            <p:ph idx="1"/>
          </p:nvPr>
        </p:nvSpPr>
        <p:spPr>
          <a:xfrm>
            <a:off x="221226" y="3537153"/>
            <a:ext cx="11749548" cy="3070123"/>
          </a:xfrm>
        </p:spPr>
        <p:txBody>
          <a:bodyPr>
            <a:normAutofit lnSpcReduction="10000"/>
          </a:bodyPr>
          <a:lstStyle/>
          <a:p>
            <a:pPr marL="0" indent="0">
              <a:buNone/>
            </a:pPr>
            <a:r>
              <a:rPr lang="en-US" sz="1800" dirty="0">
                <a:solidFill>
                  <a:srgbClr val="0F0F0F"/>
                </a:solidFill>
                <a:latin typeface="Bookman Old Style" panose="02050604050505020204" pitchFamily="18" charset="0"/>
                <a:ea typeface="+mn-lt"/>
                <a:cs typeface="+mn-lt"/>
              </a:rPr>
              <a:t>In today's competitive academic world, students often have trouble understanding college admissions because information about courses, eligibility, fees, deadlines, and required documents is spread out or not clear. When admission staff have to handle these kinds of questions by hand, they have to do the same thing over and over, which slows down responses and makes communication less clear. This makes things less clear and makes the application process less pleasant for applicants. To fix this, we need an intelligent, automated solution that gives accurate, real-time answers based on official institutional data. The suggested solution is a College Admission Agent that uses Retrieval-Augmented Generation (RAG) on IBM </a:t>
            </a:r>
            <a:r>
              <a:rPr lang="en-US" sz="1800" dirty="0" err="1">
                <a:solidFill>
                  <a:srgbClr val="0F0F0F"/>
                </a:solidFill>
                <a:latin typeface="Bookman Old Style" panose="02050604050505020204" pitchFamily="18" charset="0"/>
                <a:ea typeface="+mn-lt"/>
                <a:cs typeface="+mn-lt"/>
              </a:rPr>
              <a:t>Watsonx.ai</a:t>
            </a:r>
            <a:r>
              <a:rPr lang="en-US" sz="1800" dirty="0">
                <a:solidFill>
                  <a:srgbClr val="0F0F0F"/>
                </a:solidFill>
                <a:latin typeface="Bookman Old Style" panose="02050604050505020204" pitchFamily="18" charset="0"/>
                <a:ea typeface="+mn-lt"/>
                <a:cs typeface="+mn-lt"/>
              </a:rPr>
              <a:t> with the Granite model and is based on documents. It gets useful information from uploaded admission documents and answers questions in natural language. This makes the admission process more efficient, accessible, and clear.</a:t>
            </a:r>
            <a:endParaRPr lang="en-IN" sz="1800" dirty="0">
              <a:latin typeface="Bookman Old Style" panose="02050604050505020204" pitchFamily="18" charset="0"/>
            </a:endParaRPr>
          </a:p>
        </p:txBody>
      </p:sp>
      <p:pic>
        <p:nvPicPr>
          <p:cNvPr id="3" name="Picture 2">
            <a:extLst>
              <a:ext uri="{FF2B5EF4-FFF2-40B4-BE49-F238E27FC236}">
                <a16:creationId xmlns:a16="http://schemas.microsoft.com/office/drawing/2014/main" id="{CA96255A-EE70-04C5-D7CB-0AF4DA47CDCD}"/>
              </a:ext>
            </a:extLst>
          </p:cNvPr>
          <p:cNvPicPr>
            <a:picLocks noChangeAspect="1"/>
          </p:cNvPicPr>
          <p:nvPr/>
        </p:nvPicPr>
        <p:blipFill>
          <a:blip r:embed="rId2"/>
          <a:stretch>
            <a:fillRect/>
          </a:stretch>
        </p:blipFill>
        <p:spPr>
          <a:xfrm>
            <a:off x="238432" y="1232452"/>
            <a:ext cx="11715135" cy="2304703"/>
          </a:xfrm>
          <a:prstGeom prst="rect">
            <a:avLst/>
          </a:prstGeom>
        </p:spPr>
      </p:pic>
    </p:spTree>
    <p:extLst>
      <p:ext uri="{BB962C8B-B14F-4D97-AF65-F5344CB8AC3E}">
        <p14:creationId xmlns:p14="http://schemas.microsoft.com/office/powerpoint/2010/main" val="11864211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3C3B8-972F-D39B-A5A5-CEA2F4247CF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22E206F-D340-9ECD-A6FD-06F7DCA12AAA}"/>
              </a:ext>
            </a:extLst>
          </p:cNvPr>
          <p:cNvSpPr txBox="1"/>
          <p:nvPr/>
        </p:nvSpPr>
        <p:spPr>
          <a:xfrm>
            <a:off x="383458" y="605812"/>
            <a:ext cx="8357419" cy="1969770"/>
          </a:xfrm>
          <a:prstGeom prst="rect">
            <a:avLst/>
          </a:prstGeom>
          <a:noFill/>
        </p:spPr>
        <p:txBody>
          <a:bodyPr wrap="square">
            <a:spAutoFit/>
          </a:bodyPr>
          <a:lstStyle/>
          <a:p>
            <a:pPr>
              <a:buNone/>
            </a:pPr>
            <a:r>
              <a:rPr lang="en-US" sz="3200" b="1" dirty="0">
                <a:solidFill>
                  <a:schemeClr val="accent2"/>
                </a:solidFill>
                <a:latin typeface="Arial Black" panose="020B0A04020102020204" pitchFamily="34" charset="0"/>
              </a:rPr>
              <a:t>✅ Result of the Project: </a:t>
            </a:r>
          </a:p>
          <a:p>
            <a:pPr>
              <a:buNone/>
            </a:pPr>
            <a:r>
              <a:rPr lang="en-US" b="1" dirty="0"/>
              <a:t>AI-Powered College Admission Agent (AVEN)</a:t>
            </a:r>
          </a:p>
          <a:p>
            <a:r>
              <a:rPr lang="en-US" dirty="0"/>
              <a:t>The developed project successfully demonstrates a </a:t>
            </a:r>
            <a:r>
              <a:rPr lang="en-US" b="1" dirty="0"/>
              <a:t>document-grounded AI assistant</a:t>
            </a:r>
            <a:r>
              <a:rPr lang="en-US" dirty="0"/>
              <a:t> built using </a:t>
            </a:r>
            <a:r>
              <a:rPr lang="en-US" b="1" dirty="0"/>
              <a:t>IBM </a:t>
            </a:r>
            <a:r>
              <a:rPr lang="en-US" b="1" dirty="0" err="1"/>
              <a:t>Watsonx.ai</a:t>
            </a:r>
            <a:r>
              <a:rPr lang="en-US" dirty="0"/>
              <a:t> and </a:t>
            </a:r>
            <a:r>
              <a:rPr lang="en-US" b="1" dirty="0"/>
              <a:t>IBM Granite</a:t>
            </a:r>
            <a:r>
              <a:rPr lang="en-US" dirty="0"/>
              <a:t> models. The system responds to student queries about </a:t>
            </a:r>
            <a:r>
              <a:rPr lang="en-US" b="1" dirty="0"/>
              <a:t>Avanthi Institute of Engineering and Technology (AVEN)</a:t>
            </a:r>
            <a:r>
              <a:rPr lang="en-US" dirty="0"/>
              <a:t> using a Retrieval-Augmented Generation (RAG) approach.</a:t>
            </a:r>
          </a:p>
        </p:txBody>
      </p:sp>
      <p:sp>
        <p:nvSpPr>
          <p:cNvPr id="4" name="Rectangle 1">
            <a:extLst>
              <a:ext uri="{FF2B5EF4-FFF2-40B4-BE49-F238E27FC236}">
                <a16:creationId xmlns:a16="http://schemas.microsoft.com/office/drawing/2014/main" id="{719B4AD5-92D0-1EFD-A9B7-FD2BAED8FB3F}"/>
              </a:ext>
            </a:extLst>
          </p:cNvPr>
          <p:cNvSpPr>
            <a:spLocks noChangeArrowheads="1"/>
          </p:cNvSpPr>
          <p:nvPr/>
        </p:nvSpPr>
        <p:spPr bwMode="auto">
          <a:xfrm>
            <a:off x="383458" y="2729860"/>
            <a:ext cx="11808542"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chemeClr val="accent2"/>
                </a:solidFill>
                <a:effectLst/>
                <a:latin typeface="Arial Black" panose="020B0A04020102020204" pitchFamily="34" charset="0"/>
              </a:rPr>
              <a:t>✨ Key Outcomes:</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 Accurately answered over </a:t>
            </a:r>
            <a:r>
              <a:rPr kumimoji="0" lang="en-US" altLang="en-US" sz="1800" b="1" i="0" u="none" strike="noStrike" cap="none" normalizeH="0" baseline="0" dirty="0">
                <a:ln>
                  <a:noFill/>
                </a:ln>
                <a:solidFill>
                  <a:schemeClr val="tx1"/>
                </a:solidFill>
                <a:effectLst/>
                <a:latin typeface="Arial" panose="020B0604020202020204" pitchFamily="34" charset="0"/>
              </a:rPr>
              <a:t>60 admission-related questions</a:t>
            </a:r>
            <a:r>
              <a:rPr kumimoji="0" lang="en-US" altLang="en-US" sz="1800" b="0" i="0" u="none" strike="noStrike" cap="none" normalizeH="0" baseline="0" dirty="0">
                <a:ln>
                  <a:noFill/>
                </a:ln>
                <a:solidFill>
                  <a:schemeClr val="tx1"/>
                </a:solidFill>
                <a:effectLst/>
                <a:latin typeface="Arial" panose="020B0604020202020204" pitchFamily="34" charset="0"/>
              </a:rPr>
              <a:t> from the uploaded FAQ document.</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Used </a:t>
            </a:r>
            <a:r>
              <a:rPr kumimoji="0" lang="en-US" altLang="en-US" sz="1800" b="1" i="0" u="none" strike="noStrike" cap="none" normalizeH="0" baseline="0" dirty="0">
                <a:ln>
                  <a:noFill/>
                </a:ln>
                <a:solidFill>
                  <a:schemeClr val="tx1"/>
                </a:solidFill>
                <a:effectLst/>
                <a:latin typeface="Arial" panose="020B0604020202020204" pitchFamily="34" charset="0"/>
              </a:rPr>
              <a:t>IBM Granite (granite-3-</a:t>
            </a:r>
            <a:r>
              <a:rPr kumimoji="0" lang="en-US" altLang="en-US" sz="1800" b="1" i="0" u="none" strike="noStrike" cap="none" normalizeH="0" baseline="0" dirty="0" err="1">
                <a:ln>
                  <a:noFill/>
                </a:ln>
                <a:solidFill>
                  <a:schemeClr val="tx1"/>
                </a:solidFill>
                <a:effectLst/>
                <a:latin typeface="Arial" panose="020B0604020202020204" pitchFamily="34" charset="0"/>
              </a:rPr>
              <a:t>3b</a:t>
            </a:r>
            <a:r>
              <a:rPr kumimoji="0" lang="en-US" altLang="en-US" sz="1800" b="1" i="0" u="none" strike="noStrike" cap="none" normalizeH="0" baseline="0" dirty="0">
                <a:ln>
                  <a:noFill/>
                </a:ln>
                <a:solidFill>
                  <a:schemeClr val="tx1"/>
                </a:solidFill>
                <a:effectLst/>
                <a:latin typeface="Arial" panose="020B0604020202020204" pitchFamily="34" charset="0"/>
              </a:rPr>
              <a:t>-instruct)</a:t>
            </a:r>
            <a:r>
              <a:rPr kumimoji="0" lang="en-US" altLang="en-US" sz="1800" b="0" i="0" u="none" strike="noStrike" cap="none" normalizeH="0" baseline="0" dirty="0">
                <a:ln>
                  <a:noFill/>
                </a:ln>
                <a:solidFill>
                  <a:schemeClr val="tx1"/>
                </a:solidFill>
                <a:effectLst/>
                <a:latin typeface="Arial" panose="020B0604020202020204" pitchFamily="34" charset="0"/>
              </a:rPr>
              <a:t> to generate human-like, context-aware answers.</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Supported real-time Q&amp;A 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Eligibility criteria</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Course offerings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Fee structure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Hostel facilities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College rules and anti-ragging policies</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Demonstrated integration of RAG: retrieved relevant content from the </a:t>
            </a:r>
            <a:r>
              <a:rPr kumimoji="0" lang="en-US" altLang="en-US" sz="1000" b="0" i="0" u="none" strike="noStrike" cap="none" normalizeH="0" baseline="0" dirty="0">
                <a:ln>
                  <a:noFill/>
                </a:ln>
                <a:solidFill>
                  <a:schemeClr val="tx1"/>
                </a:solidFill>
                <a:effectLst/>
                <a:latin typeface="Arial Unicode MS"/>
              </a:rPr>
              <a:t>.</a:t>
            </a:r>
            <a:r>
              <a:rPr kumimoji="0" lang="en-US" altLang="en-US" b="0" i="0" u="none" strike="noStrike" cap="none" normalizeH="0" baseline="0" dirty="0">
                <a:ln>
                  <a:noFill/>
                </a:ln>
                <a:solidFill>
                  <a:schemeClr val="tx1"/>
                </a:solidFill>
                <a:effectLst/>
                <a:latin typeface="Arial Unicode MS"/>
              </a:rPr>
              <a:t>txt</a:t>
            </a:r>
            <a:r>
              <a:rPr kumimoji="0" lang="en-US" altLang="en-US" b="0" i="0" u="none" strike="noStrike" cap="none" normalizeH="0" baseline="0" dirty="0">
                <a:ln>
                  <a:noFill/>
                </a:ln>
                <a:solidFill>
                  <a:schemeClr val="tx1"/>
                </a:solidFill>
                <a:effectLst/>
              </a:rPr>
              <a:t> document and generated correct, focused responses.</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962980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5B2CD-CB34-943A-10A1-B95F84EF784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0B406C0-7C6A-965E-94BD-D04F1561F46E}"/>
              </a:ext>
            </a:extLst>
          </p:cNvPr>
          <p:cNvPicPr>
            <a:picLocks noChangeAspect="1"/>
          </p:cNvPicPr>
          <p:nvPr/>
        </p:nvPicPr>
        <p:blipFill>
          <a:blip r:embed="rId3"/>
          <a:stretch>
            <a:fillRect/>
          </a:stretch>
        </p:blipFill>
        <p:spPr>
          <a:xfrm>
            <a:off x="314632" y="570272"/>
            <a:ext cx="11631561" cy="5801032"/>
          </a:xfrm>
          <a:prstGeom prst="rect">
            <a:avLst/>
          </a:prstGeom>
        </p:spPr>
      </p:pic>
    </p:spTree>
    <p:extLst>
      <p:ext uri="{BB962C8B-B14F-4D97-AF65-F5344CB8AC3E}">
        <p14:creationId xmlns:p14="http://schemas.microsoft.com/office/powerpoint/2010/main" val="1662013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D76DF-311D-EABA-7C49-BB3C250932B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6404281-024B-6563-0459-BB333FDD1642}"/>
              </a:ext>
            </a:extLst>
          </p:cNvPr>
          <p:cNvPicPr>
            <a:picLocks noChangeAspect="1"/>
          </p:cNvPicPr>
          <p:nvPr/>
        </p:nvPicPr>
        <p:blipFill>
          <a:blip r:embed="rId2"/>
          <a:stretch>
            <a:fillRect/>
          </a:stretch>
        </p:blipFill>
        <p:spPr>
          <a:xfrm>
            <a:off x="373626" y="619432"/>
            <a:ext cx="11572568" cy="5688469"/>
          </a:xfrm>
          <a:prstGeom prst="rect">
            <a:avLst/>
          </a:prstGeom>
        </p:spPr>
      </p:pic>
    </p:spTree>
    <p:extLst>
      <p:ext uri="{BB962C8B-B14F-4D97-AF65-F5344CB8AC3E}">
        <p14:creationId xmlns:p14="http://schemas.microsoft.com/office/powerpoint/2010/main" val="21736395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EB449-CBFA-4C82-0A69-E362FC57C43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EC818F2-19C4-1266-1DB4-122C655BA1ED}"/>
              </a:ext>
            </a:extLst>
          </p:cNvPr>
          <p:cNvPicPr>
            <a:picLocks noChangeAspect="1"/>
          </p:cNvPicPr>
          <p:nvPr/>
        </p:nvPicPr>
        <p:blipFill>
          <a:blip r:embed="rId2"/>
          <a:stretch>
            <a:fillRect/>
          </a:stretch>
        </p:blipFill>
        <p:spPr>
          <a:xfrm>
            <a:off x="324465" y="609600"/>
            <a:ext cx="11592232" cy="5883377"/>
          </a:xfrm>
          <a:prstGeom prst="rect">
            <a:avLst/>
          </a:prstGeom>
        </p:spPr>
      </p:pic>
    </p:spTree>
    <p:extLst>
      <p:ext uri="{BB962C8B-B14F-4D97-AF65-F5344CB8AC3E}">
        <p14:creationId xmlns:p14="http://schemas.microsoft.com/office/powerpoint/2010/main" val="13599402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56559-D009-F925-7ED1-BCBB63EF39A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AB2F038-4F90-4ADA-67D9-CC5EF66CD90E}"/>
              </a:ext>
            </a:extLst>
          </p:cNvPr>
          <p:cNvPicPr>
            <a:picLocks noChangeAspect="1"/>
          </p:cNvPicPr>
          <p:nvPr/>
        </p:nvPicPr>
        <p:blipFill>
          <a:blip r:embed="rId2"/>
          <a:stretch>
            <a:fillRect/>
          </a:stretch>
        </p:blipFill>
        <p:spPr>
          <a:xfrm>
            <a:off x="186088" y="596766"/>
            <a:ext cx="11819824" cy="5770947"/>
          </a:xfrm>
          <a:prstGeom prst="rect">
            <a:avLst/>
          </a:prstGeom>
        </p:spPr>
      </p:pic>
    </p:spTree>
    <p:extLst>
      <p:ext uri="{BB962C8B-B14F-4D97-AF65-F5344CB8AC3E}">
        <p14:creationId xmlns:p14="http://schemas.microsoft.com/office/powerpoint/2010/main" val="18067648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4412046" y="619878"/>
            <a:ext cx="3740552" cy="530296"/>
          </a:xfrm>
        </p:spPr>
        <p:txBody>
          <a:bodyPr>
            <a:normAutofit fontScale="90000"/>
          </a:bodyPr>
          <a:lstStyle/>
          <a:p>
            <a:r>
              <a:rPr lang="en-US" sz="4400" b="1" dirty="0">
                <a:solidFill>
                  <a:schemeClr val="accent1"/>
                </a:solidFill>
                <a:latin typeface="Arial"/>
                <a:ea typeface="+mj-lt"/>
                <a:cs typeface="Arial"/>
              </a:rPr>
              <a:t>Conclusion</a:t>
            </a:r>
            <a:endParaRPr lang="en-US" dirty="0"/>
          </a:p>
        </p:txBody>
      </p:sp>
      <p:sp>
        <p:nvSpPr>
          <p:cNvPr id="7" name="TextBox 6">
            <a:extLst>
              <a:ext uri="{FF2B5EF4-FFF2-40B4-BE49-F238E27FC236}">
                <a16:creationId xmlns:a16="http://schemas.microsoft.com/office/drawing/2014/main" id="{3EE23750-E9C0-A9F2-722D-7561C05CE1A8}"/>
              </a:ext>
            </a:extLst>
          </p:cNvPr>
          <p:cNvSpPr txBox="1"/>
          <p:nvPr/>
        </p:nvSpPr>
        <p:spPr>
          <a:xfrm>
            <a:off x="231006" y="1159809"/>
            <a:ext cx="5650030" cy="5078313"/>
          </a:xfrm>
          <a:prstGeom prst="rect">
            <a:avLst/>
          </a:prstGeom>
          <a:noFill/>
        </p:spPr>
        <p:txBody>
          <a:bodyPr wrap="square">
            <a:spAutoFit/>
          </a:bodyPr>
          <a:lstStyle/>
          <a:p>
            <a:r>
              <a:rPr lang="en-US" dirty="0"/>
              <a:t>The AVEN College Admission Agent project successfully demonstrates how advanced AI technologies, such as IBM </a:t>
            </a:r>
            <a:r>
              <a:rPr lang="en-US" dirty="0" err="1"/>
              <a:t>Watsonx.ai</a:t>
            </a:r>
            <a:r>
              <a:rPr lang="en-US" dirty="0"/>
              <a:t> and Granite foundation models, can be used to automate and enhance the student admission experience. By leveraging the Retrieval-Augmented Generation (RAG) approach, the system provides accurate, context-aware responses to admission-related queries grounded in real institutional </a:t>
            </a:r>
            <a:r>
              <a:rPr lang="en-US" dirty="0" err="1"/>
              <a:t>data.This</a:t>
            </a:r>
            <a:r>
              <a:rPr lang="en-US" dirty="0"/>
              <a:t> solution significantly reduces the manual workload for college staff while improving accessibility and transparency for prospective students. It handles questions related to eligibility, fees, course offerings, rules, facilities, and placements, making it a practical and scalable virtual </a:t>
            </a:r>
            <a:r>
              <a:rPr lang="en-US" dirty="0" err="1"/>
              <a:t>assistant.The</a:t>
            </a:r>
            <a:r>
              <a:rPr lang="en-US" dirty="0"/>
              <a:t> project also highlights the efficiency and flexibility of IBM’s AI tools for educational use cases. With further development, the agent can be integrated into official college portals and scaled to support multi-institutional admissions</a:t>
            </a:r>
            <a:endParaRPr lang="en-IN" dirty="0"/>
          </a:p>
        </p:txBody>
      </p:sp>
      <p:sp>
        <p:nvSpPr>
          <p:cNvPr id="9" name="TextBox 8">
            <a:extLst>
              <a:ext uri="{FF2B5EF4-FFF2-40B4-BE49-F238E27FC236}">
                <a16:creationId xmlns:a16="http://schemas.microsoft.com/office/drawing/2014/main" id="{FB275DB7-5808-E6BD-BD09-8E45B2B6693E}"/>
              </a:ext>
            </a:extLst>
          </p:cNvPr>
          <p:cNvSpPr txBox="1"/>
          <p:nvPr/>
        </p:nvSpPr>
        <p:spPr>
          <a:xfrm>
            <a:off x="7384981" y="1178552"/>
            <a:ext cx="3092116" cy="426588"/>
          </a:xfrm>
          <a:prstGeom prst="rect">
            <a:avLst/>
          </a:prstGeom>
          <a:noFill/>
        </p:spPr>
        <p:txBody>
          <a:bodyPr wrap="square">
            <a:spAutoFit/>
          </a:bodyPr>
          <a:lstStyle/>
          <a:p>
            <a:pPr marL="0" indent="0" algn="l">
              <a:lnSpc>
                <a:spcPts val="2900"/>
              </a:lnSpc>
              <a:buNone/>
            </a:pPr>
            <a:r>
              <a:rPr lang="en-US" sz="1800" b="1" dirty="0">
                <a:solidFill>
                  <a:srgbClr val="000000"/>
                </a:solidFill>
                <a:latin typeface="思源黑体-SemiBold" pitchFamily="34" charset="0"/>
                <a:ea typeface="思源黑体-SemiBold" pitchFamily="34" charset="-122"/>
                <a:cs typeface="思源黑体-SemiBold" pitchFamily="34" charset="-120"/>
              </a:rPr>
              <a:t>Implementation of the Agent</a:t>
            </a:r>
            <a:endParaRPr lang="en-US" sz="1800" b="1" dirty="0"/>
          </a:p>
        </p:txBody>
      </p:sp>
      <p:sp>
        <p:nvSpPr>
          <p:cNvPr id="11" name="TextBox 10">
            <a:extLst>
              <a:ext uri="{FF2B5EF4-FFF2-40B4-BE49-F238E27FC236}">
                <a16:creationId xmlns:a16="http://schemas.microsoft.com/office/drawing/2014/main" id="{0A424194-5DF2-B912-4748-38EF93B81DCC}"/>
              </a:ext>
            </a:extLst>
          </p:cNvPr>
          <p:cNvSpPr txBox="1"/>
          <p:nvPr/>
        </p:nvSpPr>
        <p:spPr>
          <a:xfrm>
            <a:off x="6680333" y="1759197"/>
            <a:ext cx="4865570" cy="372794"/>
          </a:xfrm>
          <a:prstGeom prst="rect">
            <a:avLst/>
          </a:prstGeom>
          <a:noFill/>
        </p:spPr>
        <p:txBody>
          <a:bodyPr wrap="square">
            <a:spAutoFit/>
          </a:bodyPr>
          <a:lstStyle/>
          <a:p>
            <a:pPr marL="0" indent="0" algn="l">
              <a:lnSpc>
                <a:spcPts val="2320"/>
              </a:lnSpc>
              <a:buNone/>
            </a:pPr>
            <a:r>
              <a:rPr lang="en-US" sz="1800" dirty="0">
                <a:solidFill>
                  <a:srgbClr val="000000"/>
                </a:solidFill>
                <a:latin typeface="思源黑体-Medium" pitchFamily="34" charset="0"/>
                <a:ea typeface="思源黑体-Medium" pitchFamily="34" charset="-122"/>
                <a:cs typeface="思源黑体-Medium" pitchFamily="34" charset="-120"/>
              </a:rPr>
              <a:t>Utilizes RAG and IBM Granite on IBM Cloud Lite</a:t>
            </a:r>
            <a:endParaRPr lang="en-US" sz="1800" dirty="0"/>
          </a:p>
        </p:txBody>
      </p:sp>
      <p:sp>
        <p:nvSpPr>
          <p:cNvPr id="13" name="TextBox 12">
            <a:extLst>
              <a:ext uri="{FF2B5EF4-FFF2-40B4-BE49-F238E27FC236}">
                <a16:creationId xmlns:a16="http://schemas.microsoft.com/office/drawing/2014/main" id="{8C63A9B6-B2C4-8A24-0F9A-DE583DCF0311}"/>
              </a:ext>
            </a:extLst>
          </p:cNvPr>
          <p:cNvSpPr txBox="1"/>
          <p:nvPr/>
        </p:nvSpPr>
        <p:spPr>
          <a:xfrm>
            <a:off x="7263062" y="2317937"/>
            <a:ext cx="4651409" cy="430502"/>
          </a:xfrm>
          <a:prstGeom prst="rect">
            <a:avLst/>
          </a:prstGeom>
          <a:noFill/>
        </p:spPr>
        <p:txBody>
          <a:bodyPr wrap="square">
            <a:spAutoFit/>
          </a:bodyPr>
          <a:lstStyle/>
          <a:p>
            <a:pPr marL="0" indent="0" algn="l">
              <a:lnSpc>
                <a:spcPts val="2900"/>
              </a:lnSpc>
              <a:buNone/>
            </a:pPr>
            <a:r>
              <a:rPr lang="en-US" sz="1800" b="1" dirty="0">
                <a:solidFill>
                  <a:srgbClr val="000000"/>
                </a:solidFill>
                <a:latin typeface="思源黑体-SemiBold" pitchFamily="34" charset="0"/>
                <a:ea typeface="思源黑体-SemiBold" pitchFamily="34" charset="-122"/>
                <a:cs typeface="思源黑体-SemiBold" pitchFamily="34" charset="-120"/>
              </a:rPr>
              <a:t>Enhancement of Applicant Experience</a:t>
            </a:r>
            <a:endParaRPr lang="en-US" sz="1800" b="1" dirty="0"/>
          </a:p>
        </p:txBody>
      </p:sp>
      <p:sp>
        <p:nvSpPr>
          <p:cNvPr id="15" name="TextBox 14">
            <a:extLst>
              <a:ext uri="{FF2B5EF4-FFF2-40B4-BE49-F238E27FC236}">
                <a16:creationId xmlns:a16="http://schemas.microsoft.com/office/drawing/2014/main" id="{3D7D4AC3-A2BD-9995-965C-41A096D78875}"/>
              </a:ext>
            </a:extLst>
          </p:cNvPr>
          <p:cNvSpPr txBox="1"/>
          <p:nvPr/>
        </p:nvSpPr>
        <p:spPr>
          <a:xfrm>
            <a:off x="6576463" y="2877405"/>
            <a:ext cx="5615537" cy="372794"/>
          </a:xfrm>
          <a:prstGeom prst="rect">
            <a:avLst/>
          </a:prstGeom>
          <a:noFill/>
        </p:spPr>
        <p:txBody>
          <a:bodyPr wrap="square">
            <a:spAutoFit/>
          </a:bodyPr>
          <a:lstStyle/>
          <a:p>
            <a:pPr marL="0" indent="0" algn="l">
              <a:lnSpc>
                <a:spcPts val="2320"/>
              </a:lnSpc>
              <a:buNone/>
            </a:pPr>
            <a:r>
              <a:rPr lang="en-US" sz="1800" dirty="0">
                <a:solidFill>
                  <a:srgbClr val="000000"/>
                </a:solidFill>
                <a:latin typeface="思源黑体-Medium" pitchFamily="34" charset="0"/>
                <a:ea typeface="思源黑体-Medium" pitchFamily="34" charset="-122"/>
                <a:cs typeface="思源黑体-Medium" pitchFamily="34" charset="-120"/>
              </a:rPr>
              <a:t>Provides accurate, real-time information to applicants</a:t>
            </a:r>
            <a:endParaRPr lang="en-US" sz="1800" dirty="0"/>
          </a:p>
        </p:txBody>
      </p:sp>
      <p:sp>
        <p:nvSpPr>
          <p:cNvPr id="17" name="TextBox 16">
            <a:extLst>
              <a:ext uri="{FF2B5EF4-FFF2-40B4-BE49-F238E27FC236}">
                <a16:creationId xmlns:a16="http://schemas.microsoft.com/office/drawing/2014/main" id="{6C40C937-3BBA-7471-D619-BFE518458829}"/>
              </a:ext>
            </a:extLst>
          </p:cNvPr>
          <p:cNvSpPr txBox="1"/>
          <p:nvPr/>
        </p:nvSpPr>
        <p:spPr>
          <a:xfrm>
            <a:off x="7263062" y="3590653"/>
            <a:ext cx="6241982" cy="430502"/>
          </a:xfrm>
          <a:prstGeom prst="rect">
            <a:avLst/>
          </a:prstGeom>
          <a:noFill/>
        </p:spPr>
        <p:txBody>
          <a:bodyPr wrap="square">
            <a:spAutoFit/>
          </a:bodyPr>
          <a:lstStyle/>
          <a:p>
            <a:pPr marL="0" indent="0" algn="l">
              <a:lnSpc>
                <a:spcPts val="2900"/>
              </a:lnSpc>
              <a:buNone/>
            </a:pPr>
            <a:r>
              <a:rPr lang="en-US" sz="1800" b="1" dirty="0">
                <a:solidFill>
                  <a:srgbClr val="000000"/>
                </a:solidFill>
                <a:latin typeface="思源黑体-SemiBold" pitchFamily="34" charset="0"/>
                <a:ea typeface="思源黑体-SemiBold" pitchFamily="34" charset="-122"/>
                <a:cs typeface="思源黑体-SemiBold" pitchFamily="34" charset="-120"/>
              </a:rPr>
              <a:t>Reduction of Administrative Burden</a:t>
            </a:r>
            <a:endParaRPr lang="en-US" sz="1800" b="1" dirty="0"/>
          </a:p>
        </p:txBody>
      </p:sp>
      <p:sp>
        <p:nvSpPr>
          <p:cNvPr id="19" name="TextBox 18">
            <a:extLst>
              <a:ext uri="{FF2B5EF4-FFF2-40B4-BE49-F238E27FC236}">
                <a16:creationId xmlns:a16="http://schemas.microsoft.com/office/drawing/2014/main" id="{487D2E10-3831-8BAA-F548-D3F778125120}"/>
              </a:ext>
            </a:extLst>
          </p:cNvPr>
          <p:cNvSpPr txBox="1"/>
          <p:nvPr/>
        </p:nvSpPr>
        <p:spPr>
          <a:xfrm>
            <a:off x="7160393" y="4087761"/>
            <a:ext cx="6241982" cy="372794"/>
          </a:xfrm>
          <a:prstGeom prst="rect">
            <a:avLst/>
          </a:prstGeom>
          <a:noFill/>
        </p:spPr>
        <p:txBody>
          <a:bodyPr wrap="square">
            <a:spAutoFit/>
          </a:bodyPr>
          <a:lstStyle/>
          <a:p>
            <a:pPr marL="0" indent="0" algn="l">
              <a:lnSpc>
                <a:spcPts val="2320"/>
              </a:lnSpc>
              <a:buNone/>
            </a:pPr>
            <a:r>
              <a:rPr lang="en-US" sz="1800" dirty="0">
                <a:solidFill>
                  <a:srgbClr val="000000"/>
                </a:solidFill>
                <a:latin typeface="思源黑体-Medium" pitchFamily="34" charset="0"/>
                <a:ea typeface="思源黑体-Medium" pitchFamily="34" charset="-122"/>
                <a:cs typeface="思源黑体-Medium" pitchFamily="34" charset="-120"/>
              </a:rPr>
              <a:t>Lessens the workload for admission teams</a:t>
            </a:r>
            <a:endParaRPr lang="en-US" sz="1800" dirty="0"/>
          </a:p>
        </p:txBody>
      </p:sp>
      <p:sp>
        <p:nvSpPr>
          <p:cNvPr id="21" name="TextBox 20">
            <a:extLst>
              <a:ext uri="{FF2B5EF4-FFF2-40B4-BE49-F238E27FC236}">
                <a16:creationId xmlns:a16="http://schemas.microsoft.com/office/drawing/2014/main" id="{6F131E98-865C-4DE4-1EA6-86AE059258D9}"/>
              </a:ext>
            </a:extLst>
          </p:cNvPr>
          <p:cNvSpPr txBox="1"/>
          <p:nvPr/>
        </p:nvSpPr>
        <p:spPr>
          <a:xfrm>
            <a:off x="7309585" y="4460555"/>
            <a:ext cx="3936733" cy="430502"/>
          </a:xfrm>
          <a:prstGeom prst="rect">
            <a:avLst/>
          </a:prstGeom>
          <a:noFill/>
        </p:spPr>
        <p:txBody>
          <a:bodyPr wrap="square">
            <a:spAutoFit/>
          </a:bodyPr>
          <a:lstStyle/>
          <a:p>
            <a:pPr marL="0" indent="0" algn="l">
              <a:lnSpc>
                <a:spcPts val="2900"/>
              </a:lnSpc>
              <a:buNone/>
            </a:pPr>
            <a:r>
              <a:rPr lang="en-US" sz="1800" b="1" dirty="0">
                <a:solidFill>
                  <a:srgbClr val="000000"/>
                </a:solidFill>
                <a:latin typeface="思源黑体-SemiBold" pitchFamily="34" charset="0"/>
                <a:ea typeface="思源黑体-SemiBold" pitchFamily="34" charset="-122"/>
                <a:cs typeface="思源黑体-SemiBold" pitchFamily="34" charset="-120"/>
              </a:rPr>
              <a:t>Future Advancements in Education</a:t>
            </a:r>
            <a:endParaRPr lang="en-US" sz="1800" b="1" dirty="0"/>
          </a:p>
        </p:txBody>
      </p:sp>
      <p:sp>
        <p:nvSpPr>
          <p:cNvPr id="23" name="TextBox 22">
            <a:extLst>
              <a:ext uri="{FF2B5EF4-FFF2-40B4-BE49-F238E27FC236}">
                <a16:creationId xmlns:a16="http://schemas.microsoft.com/office/drawing/2014/main" id="{B0AE2E53-C78C-790C-1570-8ADEC6601323}"/>
              </a:ext>
            </a:extLst>
          </p:cNvPr>
          <p:cNvSpPr txBox="1"/>
          <p:nvPr/>
        </p:nvSpPr>
        <p:spPr>
          <a:xfrm>
            <a:off x="7074166" y="5107883"/>
            <a:ext cx="5029200" cy="667747"/>
          </a:xfrm>
          <a:prstGeom prst="rect">
            <a:avLst/>
          </a:prstGeom>
          <a:noFill/>
        </p:spPr>
        <p:txBody>
          <a:bodyPr wrap="square">
            <a:spAutoFit/>
          </a:bodyPr>
          <a:lstStyle/>
          <a:p>
            <a:pPr marL="0" indent="0" algn="l">
              <a:lnSpc>
                <a:spcPts val="2320"/>
              </a:lnSpc>
              <a:buNone/>
            </a:pPr>
            <a:r>
              <a:rPr lang="en-US" sz="1800" dirty="0">
                <a:solidFill>
                  <a:srgbClr val="000000"/>
                </a:solidFill>
                <a:latin typeface="思源黑体-Medium" pitchFamily="34" charset="0"/>
                <a:ea typeface="思源黑体-Medium" pitchFamily="34" charset="-122"/>
                <a:cs typeface="思源黑体-Medium" pitchFamily="34" charset="-120"/>
              </a:rPr>
              <a:t>Lays groundwork for automated educational support systems</a:t>
            </a:r>
            <a:endParaRPr lang="en-US" sz="1800" dirty="0"/>
          </a:p>
        </p:txBody>
      </p:sp>
    </p:spTree>
    <p:extLst>
      <p:ext uri="{BB962C8B-B14F-4D97-AF65-F5344CB8AC3E}">
        <p14:creationId xmlns:p14="http://schemas.microsoft.com/office/powerpoint/2010/main" val="31833151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9F111F7-37DD-7E1F-4018-91D281D2BE48}"/>
              </a:ext>
            </a:extLst>
          </p:cNvPr>
          <p:cNvSpPr txBox="1"/>
          <p:nvPr/>
        </p:nvSpPr>
        <p:spPr>
          <a:xfrm>
            <a:off x="0" y="595727"/>
            <a:ext cx="12089331" cy="5293757"/>
          </a:xfrm>
          <a:prstGeom prst="rect">
            <a:avLst/>
          </a:prstGeom>
          <a:noFill/>
        </p:spPr>
        <p:txBody>
          <a:bodyPr wrap="square">
            <a:spAutoFit/>
          </a:bodyPr>
          <a:lstStyle/>
          <a:p>
            <a:pPr>
              <a:buNone/>
            </a:pPr>
            <a:r>
              <a:rPr lang="en-US" sz="3200" b="1" dirty="0">
                <a:solidFill>
                  <a:schemeClr val="accent2"/>
                </a:solidFill>
                <a:latin typeface="Arial Black" panose="020B0A04020102020204" pitchFamily="34" charset="0"/>
              </a:rPr>
              <a:t>🚀 Future Scope</a:t>
            </a:r>
          </a:p>
          <a:p>
            <a:pPr>
              <a:buNone/>
            </a:pPr>
            <a:r>
              <a:rPr lang="en-US" dirty="0"/>
              <a:t>The AVEN Admission Agent, powered by IBM </a:t>
            </a:r>
            <a:r>
              <a:rPr lang="en-US" dirty="0" err="1"/>
              <a:t>Watsonx</a:t>
            </a:r>
            <a:r>
              <a:rPr lang="en-US" dirty="0"/>
              <a:t> and Granite, lays a solid foundation for intelligent, document-grounded virtual assistants in the education sector. The project can be extended and enhanced in several impactful ways:</a:t>
            </a:r>
          </a:p>
          <a:p>
            <a:pPr>
              <a:buNone/>
            </a:pPr>
            <a:r>
              <a:rPr lang="en-US" b="1" dirty="0"/>
              <a:t>🔮 1. Multi-Institution Support</a:t>
            </a:r>
          </a:p>
          <a:p>
            <a:pPr>
              <a:buFont typeface="Arial" panose="020B0604020202020204" pitchFamily="34" charset="0"/>
              <a:buChar char="•"/>
            </a:pPr>
            <a:r>
              <a:rPr lang="en-US" dirty="0"/>
              <a:t>The system can be expanded to handle admission queries for </a:t>
            </a:r>
            <a:r>
              <a:rPr lang="en-US" b="1" dirty="0"/>
              <a:t>multiple colleges</a:t>
            </a:r>
            <a:r>
              <a:rPr lang="en-US" dirty="0"/>
              <a:t> by incorporating a multi-document vector store and routing logic based on institution codes.</a:t>
            </a:r>
          </a:p>
          <a:p>
            <a:pPr>
              <a:buNone/>
            </a:pPr>
            <a:r>
              <a:rPr lang="en-US" b="1" dirty="0"/>
              <a:t>🌐 2. Multilingual Capabilities</a:t>
            </a:r>
          </a:p>
          <a:p>
            <a:pPr>
              <a:buFont typeface="Arial" panose="020B0604020202020204" pitchFamily="34" charset="0"/>
              <a:buChar char="•"/>
            </a:pPr>
            <a:r>
              <a:rPr lang="en-US" dirty="0"/>
              <a:t>Future versions can support </a:t>
            </a:r>
            <a:r>
              <a:rPr lang="en-US" b="1" dirty="0"/>
              <a:t>regional languages</a:t>
            </a:r>
            <a:r>
              <a:rPr lang="en-US" dirty="0"/>
              <a:t> like Telugu and Hindi, improving accessibility for rural and vernacular-speaking students.</a:t>
            </a:r>
          </a:p>
          <a:p>
            <a:pPr>
              <a:buNone/>
            </a:pPr>
            <a:r>
              <a:rPr lang="en-US" b="1" dirty="0"/>
              <a:t>📱 3. Chatbot Integration</a:t>
            </a:r>
          </a:p>
          <a:p>
            <a:pPr>
              <a:buFont typeface="Arial" panose="020B0604020202020204" pitchFamily="34" charset="0"/>
              <a:buChar char="•"/>
            </a:pPr>
            <a:r>
              <a:rPr lang="en-US" dirty="0"/>
              <a:t>The model can be embedded in a </a:t>
            </a:r>
            <a:r>
              <a:rPr lang="en-US" b="1" dirty="0"/>
              <a:t>college website, mobile app, or WhatsApp bot</a:t>
            </a:r>
            <a:r>
              <a:rPr lang="en-US" dirty="0"/>
              <a:t> to offer real-time assistance 24/7.</a:t>
            </a:r>
          </a:p>
          <a:p>
            <a:pPr>
              <a:buNone/>
            </a:pPr>
            <a:r>
              <a:rPr lang="en-US" b="1" dirty="0"/>
              <a:t>🔄 4. Dynamic Data Updates</a:t>
            </a:r>
          </a:p>
          <a:p>
            <a:pPr>
              <a:buFont typeface="Arial" panose="020B0604020202020204" pitchFamily="34" charset="0"/>
              <a:buChar char="•"/>
            </a:pPr>
            <a:r>
              <a:rPr lang="en-US" dirty="0"/>
              <a:t>Automating FAQ and data updates by connecting to </a:t>
            </a:r>
            <a:r>
              <a:rPr lang="en-US" b="1" dirty="0"/>
              <a:t>real-time sources</a:t>
            </a:r>
            <a:r>
              <a:rPr lang="en-US" dirty="0"/>
              <a:t> like AP </a:t>
            </a:r>
            <a:r>
              <a:rPr lang="en-US" dirty="0" err="1"/>
              <a:t>EAPCET</a:t>
            </a:r>
            <a:r>
              <a:rPr lang="en-US" dirty="0"/>
              <a:t> portals or university bulletins.</a:t>
            </a:r>
          </a:p>
          <a:p>
            <a:pPr>
              <a:buNone/>
            </a:pPr>
            <a:r>
              <a:rPr lang="en-US" b="1" dirty="0"/>
              <a:t>🤖 5. Student Application &amp; Query Tracking</a:t>
            </a:r>
          </a:p>
          <a:p>
            <a:pPr>
              <a:buFont typeface="Arial" panose="020B0604020202020204" pitchFamily="34" charset="0"/>
              <a:buChar char="•"/>
            </a:pPr>
            <a:r>
              <a:rPr lang="en-US" dirty="0"/>
              <a:t>Integration with admission management systems to allow students to </a:t>
            </a:r>
            <a:r>
              <a:rPr lang="en-US" b="1" dirty="0"/>
              <a:t>track their application status</a:t>
            </a:r>
            <a:r>
              <a:rPr lang="en-US" dirty="0"/>
              <a:t> or submit custom queries.</a:t>
            </a:r>
          </a:p>
          <a:p>
            <a:pPr>
              <a:buNone/>
            </a:pPr>
            <a:r>
              <a:rPr lang="en-US" b="1" dirty="0"/>
              <a:t>🛡️ 6. Role-Based Access &amp; Authentication</a:t>
            </a:r>
          </a:p>
          <a:p>
            <a:pPr>
              <a:buFont typeface="Arial" panose="020B0604020202020204" pitchFamily="34" charset="0"/>
              <a:buChar char="•"/>
            </a:pPr>
            <a:r>
              <a:rPr lang="en-US" dirty="0"/>
              <a:t>Implementing login-based dashboards for </a:t>
            </a:r>
            <a:r>
              <a:rPr lang="en-US" b="1" dirty="0"/>
              <a:t>students, parents, and admin staff</a:t>
            </a:r>
            <a:r>
              <a:rPr lang="en-US" dirty="0"/>
              <a:t> with tailored answers and documents.</a:t>
            </a:r>
          </a:p>
        </p:txBody>
      </p:sp>
    </p:spTree>
    <p:extLst>
      <p:ext uri="{BB962C8B-B14F-4D97-AF65-F5344CB8AC3E}">
        <p14:creationId xmlns:p14="http://schemas.microsoft.com/office/powerpoint/2010/main" val="6148826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2A1D9DD-D654-82C5-1D49-D4A5938116A6}"/>
              </a:ext>
            </a:extLst>
          </p:cNvPr>
          <p:cNvSpPr txBox="1"/>
          <p:nvPr/>
        </p:nvSpPr>
        <p:spPr>
          <a:xfrm>
            <a:off x="288758" y="963894"/>
            <a:ext cx="11781321" cy="4739759"/>
          </a:xfrm>
          <a:prstGeom prst="rect">
            <a:avLst/>
          </a:prstGeom>
          <a:noFill/>
        </p:spPr>
        <p:txBody>
          <a:bodyPr wrap="square">
            <a:spAutoFit/>
          </a:bodyPr>
          <a:lstStyle/>
          <a:p>
            <a:pPr>
              <a:buNone/>
            </a:pPr>
            <a:r>
              <a:rPr lang="en-IN" sz="3200" b="1" dirty="0">
                <a:solidFill>
                  <a:schemeClr val="accent2"/>
                </a:solidFill>
                <a:latin typeface="Arial Black" panose="020B0A04020102020204" pitchFamily="34" charset="0"/>
              </a:rPr>
              <a:t>📚 References</a:t>
            </a:r>
          </a:p>
          <a:p>
            <a:pPr>
              <a:buFont typeface="+mj-lt"/>
              <a:buAutoNum type="arabicPeriod"/>
            </a:pPr>
            <a:r>
              <a:rPr lang="en-IN" b="1" dirty="0"/>
              <a:t>IBM Cloud – Official Site</a:t>
            </a:r>
            <a:br>
              <a:rPr lang="en-IN" dirty="0"/>
            </a:br>
            <a:r>
              <a:rPr lang="en-IN" dirty="0">
                <a:hlinkClick r:id="rId2"/>
              </a:rPr>
              <a:t>https://</a:t>
            </a:r>
            <a:r>
              <a:rPr lang="en-IN" dirty="0" err="1">
                <a:hlinkClick r:id="rId2"/>
              </a:rPr>
              <a:t>cloud.ibm.com</a:t>
            </a:r>
            <a:br>
              <a:rPr lang="en-IN" dirty="0"/>
            </a:br>
            <a:r>
              <a:rPr lang="en-IN" i="1" dirty="0"/>
              <a:t>(Primary platform used to build and deploy the AI-powered admission agent)</a:t>
            </a:r>
            <a:endParaRPr lang="en-IN" dirty="0"/>
          </a:p>
          <a:p>
            <a:pPr>
              <a:buFont typeface="+mj-lt"/>
              <a:buAutoNum type="arabicPeriod"/>
            </a:pPr>
            <a:r>
              <a:rPr lang="en-IN" b="1" dirty="0"/>
              <a:t>IBM </a:t>
            </a:r>
            <a:r>
              <a:rPr lang="en-IN" b="1" dirty="0" err="1"/>
              <a:t>Watsonx.ai</a:t>
            </a:r>
            <a:r>
              <a:rPr lang="en-IN" b="1" dirty="0"/>
              <a:t> Documentation</a:t>
            </a:r>
            <a:br>
              <a:rPr lang="en-IN" dirty="0"/>
            </a:br>
            <a:r>
              <a:rPr lang="en-IN" dirty="0"/>
              <a:t>https://</a:t>
            </a:r>
            <a:r>
              <a:rPr lang="en-IN" dirty="0" err="1"/>
              <a:t>www.ibm.com</a:t>
            </a:r>
            <a:r>
              <a:rPr lang="en-IN" dirty="0"/>
              <a:t>/docs/</a:t>
            </a:r>
            <a:r>
              <a:rPr lang="en-IN" dirty="0" err="1"/>
              <a:t>en</a:t>
            </a:r>
            <a:r>
              <a:rPr lang="en-IN" dirty="0"/>
              <a:t>/</a:t>
            </a:r>
            <a:r>
              <a:rPr lang="en-IN" dirty="0" err="1"/>
              <a:t>watsonx</a:t>
            </a:r>
            <a:br>
              <a:rPr lang="en-IN" dirty="0"/>
            </a:br>
            <a:r>
              <a:rPr lang="en-IN" i="1" dirty="0"/>
              <a:t>(Used for prompt lab configuration, model deployment, and RAG integration)</a:t>
            </a:r>
            <a:endParaRPr lang="en-IN" dirty="0"/>
          </a:p>
          <a:p>
            <a:pPr>
              <a:buFont typeface="+mj-lt"/>
              <a:buAutoNum type="arabicPeriod"/>
            </a:pPr>
            <a:r>
              <a:rPr lang="en-IN" b="1" dirty="0"/>
              <a:t>IBM Granite Foundation Models</a:t>
            </a:r>
            <a:br>
              <a:rPr lang="en-IN" dirty="0"/>
            </a:br>
            <a:r>
              <a:rPr lang="en-IN" dirty="0"/>
              <a:t>https://</a:t>
            </a:r>
            <a:r>
              <a:rPr lang="en-IN" dirty="0" err="1"/>
              <a:t>www.ibm.com</a:t>
            </a:r>
            <a:r>
              <a:rPr lang="en-IN" dirty="0"/>
              <a:t>/blog/announcing-granite-models</a:t>
            </a:r>
            <a:br>
              <a:rPr lang="en-IN" dirty="0"/>
            </a:br>
            <a:r>
              <a:rPr lang="en-IN" i="1" dirty="0"/>
              <a:t>(Details about the enterprise-grade LLMs used in </a:t>
            </a:r>
            <a:r>
              <a:rPr lang="en-IN" i="1" dirty="0" err="1"/>
              <a:t>Watsonx</a:t>
            </a:r>
            <a:r>
              <a:rPr lang="en-IN" i="1" dirty="0"/>
              <a:t> Prompt Lab)</a:t>
            </a:r>
            <a:endParaRPr lang="en-IN" dirty="0"/>
          </a:p>
          <a:p>
            <a:pPr>
              <a:buFont typeface="+mj-lt"/>
              <a:buAutoNum type="arabicPeriod"/>
            </a:pPr>
            <a:r>
              <a:rPr lang="en-IN" b="1" dirty="0"/>
              <a:t>Avanthi Institute of Engineering and Technology – Official Website</a:t>
            </a:r>
            <a:br>
              <a:rPr lang="en-IN" dirty="0"/>
            </a:br>
            <a:r>
              <a:rPr lang="en-IN" dirty="0"/>
              <a:t>https://</a:t>
            </a:r>
            <a:r>
              <a:rPr lang="en-IN" dirty="0" err="1"/>
              <a:t>www.avanthienggcollege.ac.in</a:t>
            </a:r>
            <a:br>
              <a:rPr lang="en-IN" dirty="0"/>
            </a:br>
            <a:r>
              <a:rPr lang="en-IN" i="1" dirty="0"/>
              <a:t>(Institutional source for eligibility, fee, admission, and policy data)</a:t>
            </a:r>
            <a:endParaRPr lang="en-IN" dirty="0"/>
          </a:p>
          <a:p>
            <a:pPr>
              <a:buFont typeface="+mj-lt"/>
              <a:buAutoNum type="arabicPeriod"/>
            </a:pPr>
            <a:r>
              <a:rPr lang="en-IN" b="1" dirty="0"/>
              <a:t>Andhra Pradesh </a:t>
            </a:r>
            <a:r>
              <a:rPr lang="en-IN" b="1" dirty="0" err="1"/>
              <a:t>EAPCET</a:t>
            </a:r>
            <a:r>
              <a:rPr lang="en-IN" b="1" dirty="0"/>
              <a:t> – </a:t>
            </a:r>
            <a:r>
              <a:rPr lang="en-IN" b="1" dirty="0" err="1"/>
              <a:t>APSCHE</a:t>
            </a:r>
            <a:r>
              <a:rPr lang="en-IN" b="1" dirty="0"/>
              <a:t> Official Site</a:t>
            </a:r>
            <a:br>
              <a:rPr lang="en-IN" dirty="0"/>
            </a:br>
            <a:r>
              <a:rPr lang="en-IN" dirty="0"/>
              <a:t>https://</a:t>
            </a:r>
            <a:r>
              <a:rPr lang="en-IN" dirty="0" err="1"/>
              <a:t>cets.apsche.ap.gov.in</a:t>
            </a:r>
            <a:r>
              <a:rPr lang="en-IN" dirty="0"/>
              <a:t>/</a:t>
            </a:r>
            <a:r>
              <a:rPr lang="en-IN" dirty="0" err="1"/>
              <a:t>EAPCET</a:t>
            </a:r>
            <a:br>
              <a:rPr lang="en-IN" dirty="0"/>
            </a:br>
            <a:r>
              <a:rPr lang="en-IN" i="1" dirty="0"/>
              <a:t>(Referenced for entrance exam rules, cutoff ranks, and admission process)</a:t>
            </a:r>
            <a:endParaRPr lang="en-IN" dirty="0"/>
          </a:p>
        </p:txBody>
      </p:sp>
    </p:spTree>
    <p:extLst>
      <p:ext uri="{BB962C8B-B14F-4D97-AF65-F5344CB8AC3E}">
        <p14:creationId xmlns:p14="http://schemas.microsoft.com/office/powerpoint/2010/main" val="7289502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92E52-0C9E-7CCC-47E8-5C4711AD23FE}"/>
              </a:ext>
            </a:extLst>
          </p:cNvPr>
          <p:cNvSpPr>
            <a:spLocks noGrp="1"/>
          </p:cNvSpPr>
          <p:nvPr>
            <p:ph type="title"/>
          </p:nvPr>
        </p:nvSpPr>
        <p:spPr/>
        <p:txBody>
          <a:bodyPr/>
          <a:lstStyle/>
          <a:p>
            <a:r>
              <a:rPr lang="en-IN" dirty="0">
                <a:solidFill>
                  <a:schemeClr val="accent1"/>
                </a:solidFill>
              </a:rPr>
              <a:t>IBM Certifications</a:t>
            </a:r>
          </a:p>
        </p:txBody>
      </p:sp>
      <p:pic>
        <p:nvPicPr>
          <p:cNvPr id="11" name="Content Placeholder 10">
            <a:extLst>
              <a:ext uri="{FF2B5EF4-FFF2-40B4-BE49-F238E27FC236}">
                <a16:creationId xmlns:a16="http://schemas.microsoft.com/office/drawing/2014/main" id="{F28D891C-7A2E-80DC-CE84-E239D2C253B5}"/>
              </a:ext>
            </a:extLst>
          </p:cNvPr>
          <p:cNvPicPr>
            <a:picLocks noGrp="1" noChangeAspect="1"/>
          </p:cNvPicPr>
          <p:nvPr>
            <p:ph idx="1"/>
          </p:nvPr>
        </p:nvPicPr>
        <p:blipFill>
          <a:blip r:embed="rId2"/>
          <a:stretch>
            <a:fillRect/>
          </a:stretch>
        </p:blipFill>
        <p:spPr>
          <a:xfrm>
            <a:off x="255639" y="1301750"/>
            <a:ext cx="11759380" cy="5108882"/>
          </a:xfrm>
        </p:spPr>
      </p:pic>
    </p:spTree>
    <p:extLst>
      <p:ext uri="{BB962C8B-B14F-4D97-AF65-F5344CB8AC3E}">
        <p14:creationId xmlns:p14="http://schemas.microsoft.com/office/powerpoint/2010/main" val="3847331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92E52-0C9E-7CCC-47E8-5C4711AD23FE}"/>
              </a:ext>
            </a:extLst>
          </p:cNvPr>
          <p:cNvSpPr>
            <a:spLocks noGrp="1"/>
          </p:cNvSpPr>
          <p:nvPr>
            <p:ph type="title"/>
          </p:nvPr>
        </p:nvSpPr>
        <p:spPr/>
        <p:txBody>
          <a:bodyPr/>
          <a:lstStyle/>
          <a:p>
            <a:r>
              <a:rPr lang="en-IN" dirty="0">
                <a:solidFill>
                  <a:schemeClr val="accent1"/>
                </a:solidFill>
              </a:rPr>
              <a:t>IBM Certifications</a:t>
            </a:r>
          </a:p>
        </p:txBody>
      </p:sp>
      <p:sp>
        <p:nvSpPr>
          <p:cNvPr id="3" name="Content Placeholder 2">
            <a:extLst>
              <a:ext uri="{FF2B5EF4-FFF2-40B4-BE49-F238E27FC236}">
                <a16:creationId xmlns:a16="http://schemas.microsoft.com/office/drawing/2014/main" id="{177D9613-6E93-8A63-8EC7-750760D77FD8}"/>
              </a:ext>
            </a:extLst>
          </p:cNvPr>
          <p:cNvSpPr>
            <a:spLocks noGrp="1"/>
          </p:cNvSpPr>
          <p:nvPr>
            <p:ph idx="1"/>
          </p:nvPr>
        </p:nvSpPr>
        <p:spPr/>
        <p:txBody>
          <a:bodyPr/>
          <a:lstStyle/>
          <a:p>
            <a:pPr marL="0" indent="0">
              <a:buNone/>
            </a:pPr>
            <a:endParaRPr lang="en-IN" dirty="0"/>
          </a:p>
        </p:txBody>
      </p:sp>
      <p:pic>
        <p:nvPicPr>
          <p:cNvPr id="4" name="Picture 3">
            <a:extLst>
              <a:ext uri="{FF2B5EF4-FFF2-40B4-BE49-F238E27FC236}">
                <a16:creationId xmlns:a16="http://schemas.microsoft.com/office/drawing/2014/main" id="{143846EC-F876-B98D-7FB6-1E75E3880BDD}"/>
              </a:ext>
            </a:extLst>
          </p:cNvPr>
          <p:cNvPicPr>
            <a:picLocks noChangeAspect="1"/>
          </p:cNvPicPr>
          <p:nvPr/>
        </p:nvPicPr>
        <p:blipFill>
          <a:blip r:embed="rId2"/>
          <a:stretch>
            <a:fillRect/>
          </a:stretch>
        </p:blipFill>
        <p:spPr>
          <a:xfrm>
            <a:off x="393290" y="1232452"/>
            <a:ext cx="11484078" cy="5178180"/>
          </a:xfrm>
          <a:prstGeom prst="rect">
            <a:avLst/>
          </a:prstGeom>
        </p:spPr>
      </p:pic>
    </p:spTree>
    <p:extLst>
      <p:ext uri="{BB962C8B-B14F-4D97-AF65-F5344CB8AC3E}">
        <p14:creationId xmlns:p14="http://schemas.microsoft.com/office/powerpoint/2010/main" val="4128710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FE0DA-0EB7-D3F2-BB49-86752A72D4A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356C8CA-1FEA-475A-122B-629D26DF5719}"/>
              </a:ext>
            </a:extLst>
          </p:cNvPr>
          <p:cNvSpPr txBox="1"/>
          <p:nvPr/>
        </p:nvSpPr>
        <p:spPr>
          <a:xfrm>
            <a:off x="2546556" y="759411"/>
            <a:ext cx="7482348" cy="755528"/>
          </a:xfrm>
          <a:prstGeom prst="rect">
            <a:avLst/>
          </a:prstGeom>
          <a:noFill/>
        </p:spPr>
        <p:txBody>
          <a:bodyPr wrap="square">
            <a:spAutoFit/>
          </a:bodyPr>
          <a:lstStyle/>
          <a:p>
            <a:pPr marL="0" indent="0" algn="l">
              <a:lnSpc>
                <a:spcPts val="5800"/>
              </a:lnSpc>
              <a:buNone/>
            </a:pPr>
            <a:r>
              <a:rPr lang="en-US" sz="3200" b="1" dirty="0">
                <a:solidFill>
                  <a:schemeClr val="accent1"/>
                </a:solidFill>
                <a:latin typeface="思源黑体-SemiBold" pitchFamily="34" charset="0"/>
                <a:ea typeface="思源黑体-SemiBold" pitchFamily="34" charset="-122"/>
                <a:cs typeface="思源黑体-SemiBold" pitchFamily="34" charset="-120"/>
              </a:rPr>
              <a:t>Challenges in College Admission Processes</a:t>
            </a:r>
            <a:endParaRPr lang="en-US" sz="3200" b="1" dirty="0">
              <a:solidFill>
                <a:schemeClr val="accent1"/>
              </a:solidFill>
            </a:endParaRPr>
          </a:p>
        </p:txBody>
      </p:sp>
      <p:pic>
        <p:nvPicPr>
          <p:cNvPr id="8" name="Picture 7">
            <a:extLst>
              <a:ext uri="{FF2B5EF4-FFF2-40B4-BE49-F238E27FC236}">
                <a16:creationId xmlns:a16="http://schemas.microsoft.com/office/drawing/2014/main" id="{7AF2DD02-CFE5-0B1E-EB0E-C83EF51DE4C0}"/>
              </a:ext>
            </a:extLst>
          </p:cNvPr>
          <p:cNvPicPr>
            <a:picLocks noChangeAspect="1"/>
          </p:cNvPicPr>
          <p:nvPr/>
        </p:nvPicPr>
        <p:blipFill>
          <a:blip r:embed="rId2"/>
          <a:stretch>
            <a:fillRect/>
          </a:stretch>
        </p:blipFill>
        <p:spPr>
          <a:xfrm>
            <a:off x="408041" y="2053184"/>
            <a:ext cx="855406" cy="779206"/>
          </a:xfrm>
          <a:prstGeom prst="rect">
            <a:avLst/>
          </a:prstGeom>
        </p:spPr>
      </p:pic>
      <p:sp>
        <p:nvSpPr>
          <p:cNvPr id="10" name="TextBox 9">
            <a:extLst>
              <a:ext uri="{FF2B5EF4-FFF2-40B4-BE49-F238E27FC236}">
                <a16:creationId xmlns:a16="http://schemas.microsoft.com/office/drawing/2014/main" id="{2F749A7A-8758-88E6-EBC9-093CEC4710EF}"/>
              </a:ext>
            </a:extLst>
          </p:cNvPr>
          <p:cNvSpPr txBox="1"/>
          <p:nvPr/>
        </p:nvSpPr>
        <p:spPr>
          <a:xfrm>
            <a:off x="1472377" y="2104233"/>
            <a:ext cx="1681317" cy="400110"/>
          </a:xfrm>
          <a:prstGeom prst="rect">
            <a:avLst/>
          </a:prstGeom>
          <a:noFill/>
        </p:spPr>
        <p:txBody>
          <a:bodyPr wrap="square">
            <a:spAutoFit/>
          </a:bodyPr>
          <a:lstStyle/>
          <a:p>
            <a:r>
              <a:rPr lang="en-IN" sz="2000" b="1" dirty="0">
                <a:solidFill>
                  <a:schemeClr val="tx2"/>
                </a:solidFill>
                <a:latin typeface="Arial Rounded MT Bold" panose="020F0704030504030204" pitchFamily="34" charset="0"/>
              </a:rPr>
              <a:t>Inefficiency</a:t>
            </a:r>
          </a:p>
        </p:txBody>
      </p:sp>
      <p:sp>
        <p:nvSpPr>
          <p:cNvPr id="12" name="TextBox 11">
            <a:extLst>
              <a:ext uri="{FF2B5EF4-FFF2-40B4-BE49-F238E27FC236}">
                <a16:creationId xmlns:a16="http://schemas.microsoft.com/office/drawing/2014/main" id="{4D04276D-8B17-3524-B253-66798E51C876}"/>
              </a:ext>
            </a:extLst>
          </p:cNvPr>
          <p:cNvSpPr txBox="1"/>
          <p:nvPr/>
        </p:nvSpPr>
        <p:spPr>
          <a:xfrm>
            <a:off x="1403552" y="2808712"/>
            <a:ext cx="2448232" cy="962699"/>
          </a:xfrm>
          <a:prstGeom prst="rect">
            <a:avLst/>
          </a:prstGeom>
          <a:noFill/>
        </p:spPr>
        <p:txBody>
          <a:bodyPr wrap="square">
            <a:spAutoFit/>
          </a:bodyPr>
          <a:lstStyle/>
          <a:p>
            <a:pPr marL="0" indent="0" algn="l">
              <a:lnSpc>
                <a:spcPts val="2320"/>
              </a:lnSpc>
              <a:buNone/>
            </a:pPr>
            <a:r>
              <a:rPr lang="en-US" sz="1800" dirty="0">
                <a:solidFill>
                  <a:srgbClr val="000000"/>
                </a:solidFill>
                <a:latin typeface="Tw Cen MT Condensed Extra Bold" panose="020B0803020202020204" pitchFamily="34" charset="0"/>
                <a:ea typeface="思源黑体-Medium" pitchFamily="34" charset="-122"/>
                <a:cs typeface="思源黑体-Medium" pitchFamily="34" charset="-120"/>
              </a:rPr>
              <a:t>The process causes frustration for applicants and officers</a:t>
            </a:r>
            <a:r>
              <a:rPr lang="en-US" sz="1800" dirty="0">
                <a:solidFill>
                  <a:srgbClr val="000000"/>
                </a:solidFill>
                <a:latin typeface="思源黑体-Medium" pitchFamily="34" charset="0"/>
                <a:ea typeface="思源黑体-Medium" pitchFamily="34" charset="-122"/>
                <a:cs typeface="思源黑体-Medium" pitchFamily="34" charset="-120"/>
              </a:rPr>
              <a:t>.</a:t>
            </a:r>
            <a:endParaRPr lang="en-US" sz="1800" dirty="0"/>
          </a:p>
        </p:txBody>
      </p:sp>
      <p:pic>
        <p:nvPicPr>
          <p:cNvPr id="14" name="Picture 13">
            <a:extLst>
              <a:ext uri="{FF2B5EF4-FFF2-40B4-BE49-F238E27FC236}">
                <a16:creationId xmlns:a16="http://schemas.microsoft.com/office/drawing/2014/main" id="{E709FA2A-30A9-A8B9-5524-E088C28B6288}"/>
              </a:ext>
            </a:extLst>
          </p:cNvPr>
          <p:cNvPicPr>
            <a:picLocks noChangeAspect="1"/>
          </p:cNvPicPr>
          <p:nvPr/>
        </p:nvPicPr>
        <p:blipFill>
          <a:blip r:embed="rId3"/>
          <a:stretch>
            <a:fillRect/>
          </a:stretch>
        </p:blipFill>
        <p:spPr>
          <a:xfrm>
            <a:off x="4090218" y="2065022"/>
            <a:ext cx="855406" cy="755529"/>
          </a:xfrm>
          <a:prstGeom prst="rect">
            <a:avLst/>
          </a:prstGeom>
        </p:spPr>
      </p:pic>
      <p:sp>
        <p:nvSpPr>
          <p:cNvPr id="16" name="TextBox 15">
            <a:extLst>
              <a:ext uri="{FF2B5EF4-FFF2-40B4-BE49-F238E27FC236}">
                <a16:creationId xmlns:a16="http://schemas.microsoft.com/office/drawing/2014/main" id="{48E27D72-376E-8BE8-D6EB-9891B20904A6}"/>
              </a:ext>
            </a:extLst>
          </p:cNvPr>
          <p:cNvSpPr txBox="1"/>
          <p:nvPr/>
        </p:nvSpPr>
        <p:spPr>
          <a:xfrm>
            <a:off x="5137355" y="2104233"/>
            <a:ext cx="2300749" cy="707886"/>
          </a:xfrm>
          <a:prstGeom prst="rect">
            <a:avLst/>
          </a:prstGeom>
          <a:noFill/>
        </p:spPr>
        <p:txBody>
          <a:bodyPr wrap="square">
            <a:spAutoFit/>
          </a:bodyPr>
          <a:lstStyle/>
          <a:p>
            <a:r>
              <a:rPr lang="en-IN" sz="2000" b="1" dirty="0">
                <a:solidFill>
                  <a:schemeClr val="tx2"/>
                </a:solidFill>
                <a:latin typeface="Arial Rounded MT Bold" panose="020F0704030504030204" pitchFamily="34" charset="0"/>
              </a:rPr>
              <a:t>Lack of Accurate Information</a:t>
            </a:r>
          </a:p>
        </p:txBody>
      </p:sp>
      <p:sp>
        <p:nvSpPr>
          <p:cNvPr id="18" name="TextBox 17">
            <a:extLst>
              <a:ext uri="{FF2B5EF4-FFF2-40B4-BE49-F238E27FC236}">
                <a16:creationId xmlns:a16="http://schemas.microsoft.com/office/drawing/2014/main" id="{AACDCA49-21D7-A24F-26C4-7826286DF40A}"/>
              </a:ext>
            </a:extLst>
          </p:cNvPr>
          <p:cNvSpPr txBox="1"/>
          <p:nvPr/>
        </p:nvSpPr>
        <p:spPr>
          <a:xfrm>
            <a:off x="5137355" y="2947650"/>
            <a:ext cx="2930013" cy="662233"/>
          </a:xfrm>
          <a:prstGeom prst="rect">
            <a:avLst/>
          </a:prstGeom>
          <a:noFill/>
        </p:spPr>
        <p:txBody>
          <a:bodyPr wrap="square">
            <a:spAutoFit/>
          </a:bodyPr>
          <a:lstStyle/>
          <a:p>
            <a:pPr marL="0" indent="0" algn="l">
              <a:lnSpc>
                <a:spcPts val="2320"/>
              </a:lnSpc>
              <a:buNone/>
            </a:pPr>
            <a:r>
              <a:rPr lang="en-US" sz="1800" dirty="0">
                <a:solidFill>
                  <a:srgbClr val="000000"/>
                </a:solidFill>
                <a:latin typeface="Tw Cen MT Condensed Extra Bold" panose="020B0803020202020204" pitchFamily="34" charset="0"/>
                <a:ea typeface="思源黑体-Medium" pitchFamily="34" charset="-122"/>
                <a:cs typeface="思源黑体-Medium" pitchFamily="34" charset="-120"/>
              </a:rPr>
              <a:t>Students struggle to find timely information on requirements.</a:t>
            </a:r>
            <a:endParaRPr lang="en-US" sz="1800" dirty="0">
              <a:latin typeface="Tw Cen MT Condensed Extra Bold" panose="020B0803020202020204" pitchFamily="34" charset="0"/>
            </a:endParaRPr>
          </a:p>
        </p:txBody>
      </p:sp>
      <p:pic>
        <p:nvPicPr>
          <p:cNvPr id="20" name="Picture 19">
            <a:extLst>
              <a:ext uri="{FF2B5EF4-FFF2-40B4-BE49-F238E27FC236}">
                <a16:creationId xmlns:a16="http://schemas.microsoft.com/office/drawing/2014/main" id="{19B9F3F6-93C2-0019-616A-65B5AF99520B}"/>
              </a:ext>
            </a:extLst>
          </p:cNvPr>
          <p:cNvPicPr>
            <a:picLocks noChangeAspect="1"/>
          </p:cNvPicPr>
          <p:nvPr/>
        </p:nvPicPr>
        <p:blipFill>
          <a:blip r:embed="rId4"/>
          <a:stretch>
            <a:fillRect/>
          </a:stretch>
        </p:blipFill>
        <p:spPr>
          <a:xfrm>
            <a:off x="8067368" y="2053184"/>
            <a:ext cx="855406" cy="755528"/>
          </a:xfrm>
          <a:prstGeom prst="rect">
            <a:avLst/>
          </a:prstGeom>
        </p:spPr>
      </p:pic>
      <p:sp>
        <p:nvSpPr>
          <p:cNvPr id="22" name="TextBox 21">
            <a:extLst>
              <a:ext uri="{FF2B5EF4-FFF2-40B4-BE49-F238E27FC236}">
                <a16:creationId xmlns:a16="http://schemas.microsoft.com/office/drawing/2014/main" id="{5C5918AE-9518-7A28-D775-67FC914F97AC}"/>
              </a:ext>
            </a:extLst>
          </p:cNvPr>
          <p:cNvSpPr txBox="1"/>
          <p:nvPr/>
        </p:nvSpPr>
        <p:spPr>
          <a:xfrm>
            <a:off x="9183325" y="2027674"/>
            <a:ext cx="3726429" cy="427361"/>
          </a:xfrm>
          <a:prstGeom prst="rect">
            <a:avLst/>
          </a:prstGeom>
          <a:noFill/>
        </p:spPr>
        <p:txBody>
          <a:bodyPr wrap="square">
            <a:spAutoFit/>
          </a:bodyPr>
          <a:lstStyle/>
          <a:p>
            <a:pPr marL="0" indent="0" algn="l">
              <a:lnSpc>
                <a:spcPts val="2900"/>
              </a:lnSpc>
              <a:buNone/>
            </a:pPr>
            <a:r>
              <a:rPr lang="en-US" sz="2000" b="1" dirty="0">
                <a:solidFill>
                  <a:schemeClr val="tx2"/>
                </a:solidFill>
                <a:latin typeface="Arial Rounded MT Bold" panose="020F0704030504030204" pitchFamily="34" charset="0"/>
                <a:ea typeface="思源黑体-SemiBold" pitchFamily="34" charset="-122"/>
                <a:cs typeface="思源黑体-SemiBold" pitchFamily="34" charset="-120"/>
              </a:rPr>
              <a:t>Traditional Methods</a:t>
            </a:r>
            <a:endParaRPr lang="en-US" sz="2000" b="1" dirty="0">
              <a:solidFill>
                <a:schemeClr val="tx2"/>
              </a:solidFill>
              <a:latin typeface="Arial Rounded MT Bold" panose="020F0704030504030204" pitchFamily="34" charset="0"/>
            </a:endParaRPr>
          </a:p>
        </p:txBody>
      </p:sp>
      <p:sp>
        <p:nvSpPr>
          <p:cNvPr id="24" name="TextBox 23">
            <a:extLst>
              <a:ext uri="{FF2B5EF4-FFF2-40B4-BE49-F238E27FC236}">
                <a16:creationId xmlns:a16="http://schemas.microsoft.com/office/drawing/2014/main" id="{9B82DD93-E20F-C928-EB92-A3FA83D70D2B}"/>
              </a:ext>
            </a:extLst>
          </p:cNvPr>
          <p:cNvSpPr txBox="1"/>
          <p:nvPr/>
        </p:nvSpPr>
        <p:spPr>
          <a:xfrm>
            <a:off x="9207906" y="2920063"/>
            <a:ext cx="2544097" cy="923330"/>
          </a:xfrm>
          <a:prstGeom prst="rect">
            <a:avLst/>
          </a:prstGeom>
          <a:noFill/>
        </p:spPr>
        <p:txBody>
          <a:bodyPr wrap="square">
            <a:spAutoFit/>
          </a:bodyPr>
          <a:lstStyle/>
          <a:p>
            <a:r>
              <a:rPr lang="en-US" dirty="0">
                <a:latin typeface="Tw Cen MT Condensed Extra Bold" panose="020B0803020202020204" pitchFamily="34" charset="0"/>
              </a:rPr>
              <a:t>Old processing methods are time-consuming and error-prone</a:t>
            </a:r>
            <a:r>
              <a:rPr lang="en-US" dirty="0"/>
              <a:t>.</a:t>
            </a:r>
          </a:p>
        </p:txBody>
      </p:sp>
      <p:sp>
        <p:nvSpPr>
          <p:cNvPr id="26" name="TextBox 25">
            <a:extLst>
              <a:ext uri="{FF2B5EF4-FFF2-40B4-BE49-F238E27FC236}">
                <a16:creationId xmlns:a16="http://schemas.microsoft.com/office/drawing/2014/main" id="{E316C8EF-F825-D549-C7D9-E7A5936E7BE4}"/>
              </a:ext>
            </a:extLst>
          </p:cNvPr>
          <p:cNvSpPr txBox="1"/>
          <p:nvPr/>
        </p:nvSpPr>
        <p:spPr>
          <a:xfrm>
            <a:off x="533401" y="4402966"/>
            <a:ext cx="11508656" cy="1200329"/>
          </a:xfrm>
          <a:prstGeom prst="rect">
            <a:avLst/>
          </a:prstGeom>
          <a:noFill/>
        </p:spPr>
        <p:txBody>
          <a:bodyPr wrap="square">
            <a:spAutoFit/>
          </a:bodyPr>
          <a:lstStyle/>
          <a:p>
            <a:r>
              <a:rPr lang="en-US" dirty="0">
                <a:latin typeface="Bookman Old Style" panose="02050604050505020204" pitchFamily="18" charset="0"/>
              </a:rPr>
              <a:t>Students face difficulty accessing accurate admission information, navigating unclear procedures, and receiving timely support. Manual inquiry handling leads to delays and miscommunication. Language barriers, missing documentation, and application errors further complicate the process. A lack of transparency and real-time guidance often results in stress and missed opportunities</a:t>
            </a:r>
            <a:endParaRPr lang="en-IN" dirty="0">
              <a:latin typeface="Bookman Old Style" panose="02050604050505020204" pitchFamily="18" charset="0"/>
            </a:endParaRPr>
          </a:p>
        </p:txBody>
      </p:sp>
    </p:spTree>
    <p:extLst>
      <p:ext uri="{BB962C8B-B14F-4D97-AF65-F5344CB8AC3E}">
        <p14:creationId xmlns:p14="http://schemas.microsoft.com/office/powerpoint/2010/main" val="1132972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92E52-0C9E-7CCC-47E8-5C4711AD23FE}"/>
              </a:ext>
            </a:extLst>
          </p:cNvPr>
          <p:cNvSpPr>
            <a:spLocks noGrp="1"/>
          </p:cNvSpPr>
          <p:nvPr>
            <p:ph type="title"/>
          </p:nvPr>
        </p:nvSpPr>
        <p:spPr/>
        <p:txBody>
          <a:bodyPr/>
          <a:lstStyle/>
          <a:p>
            <a:r>
              <a:rPr lang="en-IN" dirty="0">
                <a:solidFill>
                  <a:schemeClr val="accent1"/>
                </a:solidFill>
              </a:rPr>
              <a:t>IBM Certifications</a:t>
            </a:r>
          </a:p>
        </p:txBody>
      </p:sp>
      <p:pic>
        <p:nvPicPr>
          <p:cNvPr id="5" name="Content Placeholder 4">
            <a:extLst>
              <a:ext uri="{FF2B5EF4-FFF2-40B4-BE49-F238E27FC236}">
                <a16:creationId xmlns:a16="http://schemas.microsoft.com/office/drawing/2014/main" id="{026502D2-8C3F-AE9A-5B03-01EF64F14E4E}"/>
              </a:ext>
            </a:extLst>
          </p:cNvPr>
          <p:cNvPicPr>
            <a:picLocks noGrp="1" noChangeAspect="1"/>
          </p:cNvPicPr>
          <p:nvPr>
            <p:ph idx="1"/>
          </p:nvPr>
        </p:nvPicPr>
        <p:blipFill>
          <a:blip r:embed="rId2"/>
          <a:stretch>
            <a:fillRect/>
          </a:stretch>
        </p:blipFill>
        <p:spPr>
          <a:xfrm>
            <a:off x="552786" y="1232451"/>
            <a:ext cx="11442570" cy="5106691"/>
          </a:xfrm>
        </p:spPr>
      </p:pic>
    </p:spTree>
    <p:extLst>
      <p:ext uri="{BB962C8B-B14F-4D97-AF65-F5344CB8AC3E}">
        <p14:creationId xmlns:p14="http://schemas.microsoft.com/office/powerpoint/2010/main" val="21718527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287CD-BCB7-7F01-6DDE-BE9C77D32A1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AED58E8-EFA1-72A4-EDCC-E17BE22E9900}"/>
              </a:ext>
            </a:extLst>
          </p:cNvPr>
          <p:cNvSpPr txBox="1"/>
          <p:nvPr/>
        </p:nvSpPr>
        <p:spPr>
          <a:xfrm>
            <a:off x="3965608" y="3207619"/>
            <a:ext cx="5005138" cy="1015663"/>
          </a:xfrm>
          <a:prstGeom prst="rect">
            <a:avLst/>
          </a:prstGeom>
          <a:noFill/>
        </p:spPr>
        <p:txBody>
          <a:bodyPr wrap="square" rtlCol="0">
            <a:spAutoFit/>
          </a:bodyPr>
          <a:lstStyle/>
          <a:p>
            <a:r>
              <a:rPr lang="en-US" sz="6000" dirty="0">
                <a:solidFill>
                  <a:srgbClr val="0070C0"/>
                </a:solidFill>
                <a:latin typeface="Berlin Sans FB Demi" panose="020E0802020502020306" pitchFamily="34" charset="0"/>
              </a:rPr>
              <a:t>THANK YOU</a:t>
            </a:r>
            <a:endParaRPr lang="en-IN" sz="6000" dirty="0">
              <a:solidFill>
                <a:srgbClr val="0070C0"/>
              </a:solidFill>
              <a:latin typeface="Berlin Sans FB Demi" panose="020E0802020502020306" pitchFamily="34" charset="0"/>
            </a:endParaRPr>
          </a:p>
        </p:txBody>
      </p:sp>
    </p:spTree>
    <p:extLst>
      <p:ext uri="{BB962C8B-B14F-4D97-AF65-F5344CB8AC3E}">
        <p14:creationId xmlns:p14="http://schemas.microsoft.com/office/powerpoint/2010/main" val="1157486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2821998" y="710265"/>
            <a:ext cx="7304279" cy="530296"/>
          </a:xfrm>
        </p:spPr>
        <p:txBody>
          <a:bodyPr>
            <a:normAutofit fontScale="90000"/>
          </a:bodyPr>
          <a:lstStyle/>
          <a:p>
            <a:r>
              <a:rPr lang="en-US" sz="4400" b="1" dirty="0">
                <a:solidFill>
                  <a:schemeClr val="accent1"/>
                </a:solidFill>
                <a:latin typeface="Arial" panose="020B0604020202020204" pitchFamily="34" charset="0"/>
                <a:cs typeface="Arial" panose="020B0604020202020204" pitchFamily="34" charset="0"/>
              </a:rPr>
              <a:t>Proposed Solution</a:t>
            </a:r>
            <a:endParaRPr lang="en-US" sz="4400" dirty="0"/>
          </a:p>
        </p:txBody>
      </p:sp>
      <p:sp>
        <p:nvSpPr>
          <p:cNvPr id="18" name="TextBox 17">
            <a:extLst>
              <a:ext uri="{FF2B5EF4-FFF2-40B4-BE49-F238E27FC236}">
                <a16:creationId xmlns:a16="http://schemas.microsoft.com/office/drawing/2014/main" id="{E34C4671-93E8-EC61-F5F0-4EFF70888685}"/>
              </a:ext>
            </a:extLst>
          </p:cNvPr>
          <p:cNvSpPr txBox="1"/>
          <p:nvPr/>
        </p:nvSpPr>
        <p:spPr>
          <a:xfrm>
            <a:off x="225335" y="1232452"/>
            <a:ext cx="9046484" cy="923330"/>
          </a:xfrm>
          <a:prstGeom prst="rect">
            <a:avLst/>
          </a:prstGeom>
          <a:noFill/>
        </p:spPr>
        <p:txBody>
          <a:bodyPr wrap="square">
            <a:spAutoFit/>
          </a:bodyPr>
          <a:lstStyle/>
          <a:p>
            <a:pPr marL="342900" indent="-342900">
              <a:buAutoNum type="arabicPeriod"/>
            </a:pPr>
            <a:r>
              <a:rPr lang="en-US" b="1" dirty="0">
                <a:latin typeface="Arial Black" panose="020B0A04020102020204" pitchFamily="34" charset="0"/>
              </a:rPr>
              <a:t>Data Collection</a:t>
            </a:r>
          </a:p>
          <a:p>
            <a:pPr marL="285750" indent="-285750">
              <a:buFont typeface="Arial" panose="020B0604020202020204" pitchFamily="34" charset="0"/>
              <a:buChar char="•"/>
            </a:pPr>
            <a:r>
              <a:rPr lang="en-US" dirty="0">
                <a:latin typeface="Arial Narrow" panose="020B0606020202030204" pitchFamily="34" charset="0"/>
              </a:rPr>
              <a:t>Upload institutional admission documents such as FAQ files, brochures, and policies.</a:t>
            </a:r>
          </a:p>
          <a:p>
            <a:pPr marL="285750" indent="-285750">
              <a:buFont typeface="Arial" panose="020B0604020202020204" pitchFamily="34" charset="0"/>
              <a:buChar char="•"/>
            </a:pPr>
            <a:r>
              <a:rPr lang="en-US" dirty="0">
                <a:latin typeface="Arial Narrow" panose="020B0606020202030204" pitchFamily="34" charset="0"/>
              </a:rPr>
              <a:t>Use structured content to cover eligibility, programs, deadlines, fees, facilities, and rules.</a:t>
            </a:r>
            <a:endParaRPr lang="en-IN" dirty="0">
              <a:latin typeface="Arial Narrow" panose="020B0606020202030204" pitchFamily="34" charset="0"/>
            </a:endParaRPr>
          </a:p>
        </p:txBody>
      </p:sp>
      <p:sp>
        <p:nvSpPr>
          <p:cNvPr id="29" name="TextBox 28">
            <a:extLst>
              <a:ext uri="{FF2B5EF4-FFF2-40B4-BE49-F238E27FC236}">
                <a16:creationId xmlns:a16="http://schemas.microsoft.com/office/drawing/2014/main" id="{16216B1F-38A6-0FB9-C481-004F479F0B90}"/>
              </a:ext>
            </a:extLst>
          </p:cNvPr>
          <p:cNvSpPr txBox="1"/>
          <p:nvPr/>
        </p:nvSpPr>
        <p:spPr>
          <a:xfrm>
            <a:off x="225335" y="2155782"/>
            <a:ext cx="8918665" cy="923330"/>
          </a:xfrm>
          <a:prstGeom prst="rect">
            <a:avLst/>
          </a:prstGeom>
          <a:noFill/>
        </p:spPr>
        <p:txBody>
          <a:bodyPr wrap="square">
            <a:spAutoFit/>
          </a:bodyPr>
          <a:lstStyle/>
          <a:p>
            <a:pPr>
              <a:buNone/>
            </a:pPr>
            <a:r>
              <a:rPr lang="en-IN" b="1" dirty="0">
                <a:latin typeface="Arial Black" panose="020B0A04020102020204" pitchFamily="34" charset="0"/>
              </a:rPr>
              <a:t>2. Data Preprocessing &amp; Indexing</a:t>
            </a:r>
          </a:p>
          <a:p>
            <a:pPr>
              <a:buFont typeface="Arial" panose="020B0604020202020204" pitchFamily="34" charset="0"/>
              <a:buChar char="•"/>
            </a:pPr>
            <a:r>
              <a:rPr lang="en-IN" dirty="0">
                <a:latin typeface="Arial Narrow" panose="020B0606020202030204" pitchFamily="34" charset="0"/>
              </a:rPr>
              <a:t>    Process uploaded documents using IBM </a:t>
            </a:r>
            <a:r>
              <a:rPr lang="en-IN" dirty="0" err="1">
                <a:latin typeface="Arial Narrow" panose="020B0606020202030204" pitchFamily="34" charset="0"/>
              </a:rPr>
              <a:t>Watsonx.ai’s</a:t>
            </a:r>
            <a:r>
              <a:rPr lang="en-IN" dirty="0">
                <a:latin typeface="Arial Narrow" panose="020B0606020202030204" pitchFamily="34" charset="0"/>
              </a:rPr>
              <a:t> vector store.</a:t>
            </a:r>
          </a:p>
          <a:p>
            <a:pPr>
              <a:buFont typeface="Arial" panose="020B0604020202020204" pitchFamily="34" charset="0"/>
              <a:buChar char="•"/>
            </a:pPr>
            <a:r>
              <a:rPr lang="en-IN" dirty="0">
                <a:latin typeface="Arial Narrow" panose="020B0606020202030204" pitchFamily="34" charset="0"/>
              </a:rPr>
              <a:t>    Automatically chunk, embed, and index the content for retrieval using natural queries</a:t>
            </a:r>
            <a:r>
              <a:rPr lang="en-IN" dirty="0"/>
              <a:t>.</a:t>
            </a:r>
          </a:p>
        </p:txBody>
      </p:sp>
      <p:sp>
        <p:nvSpPr>
          <p:cNvPr id="31" name="Rectangle 20">
            <a:extLst>
              <a:ext uri="{FF2B5EF4-FFF2-40B4-BE49-F238E27FC236}">
                <a16:creationId xmlns:a16="http://schemas.microsoft.com/office/drawing/2014/main" id="{E5E227B7-D37B-2B38-AE26-37CA7D47EA19}"/>
              </a:ext>
            </a:extLst>
          </p:cNvPr>
          <p:cNvSpPr>
            <a:spLocks noChangeArrowheads="1"/>
          </p:cNvSpPr>
          <p:nvPr/>
        </p:nvSpPr>
        <p:spPr bwMode="auto">
          <a:xfrm>
            <a:off x="225335" y="3048334"/>
            <a:ext cx="910056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latin typeface="Arial Black" panose="020B0A04020102020204" pitchFamily="34" charset="0"/>
              </a:rPr>
              <a:t>3</a:t>
            </a:r>
            <a:r>
              <a:rPr kumimoji="0" lang="en-US" altLang="en-US" sz="1600" b="1" i="0" u="none" strike="noStrike" cap="none" normalizeH="0" baseline="0" dirty="0">
                <a:ln>
                  <a:noFill/>
                </a:ln>
                <a:solidFill>
                  <a:schemeClr val="tx1"/>
                </a:solidFill>
                <a:effectLst/>
                <a:latin typeface="Arial Black" panose="020B0A04020102020204" pitchFamily="34" charset="0"/>
              </a:rPr>
              <a:t>. AI Model Integration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chemeClr val="tx1"/>
                </a:solidFill>
                <a:effectLst/>
                <a:latin typeface="Arial Narrow" panose="020B0606020202030204" pitchFamily="34" charset="0"/>
              </a:rPr>
              <a:t>Select IBM Granite (e.g., granite-3-</a:t>
            </a:r>
            <a:r>
              <a:rPr kumimoji="0" lang="en-US" altLang="en-US" b="0" i="0" u="none" strike="noStrike" cap="none" normalizeH="0" baseline="0" dirty="0" err="1">
                <a:ln>
                  <a:noFill/>
                </a:ln>
                <a:solidFill>
                  <a:schemeClr val="tx1"/>
                </a:solidFill>
                <a:effectLst/>
                <a:latin typeface="Arial Narrow" panose="020B0606020202030204" pitchFamily="34" charset="0"/>
              </a:rPr>
              <a:t>3b</a:t>
            </a:r>
            <a:r>
              <a:rPr kumimoji="0" lang="en-US" altLang="en-US" b="0" i="0" u="none" strike="noStrike" cap="none" normalizeH="0" baseline="0" dirty="0">
                <a:ln>
                  <a:noFill/>
                </a:ln>
                <a:solidFill>
                  <a:schemeClr val="tx1"/>
                </a:solidFill>
                <a:effectLst/>
                <a:latin typeface="Arial Narrow" panose="020B0606020202030204" pitchFamily="34" charset="0"/>
              </a:rPr>
              <a:t>-instruct) as the foundational model.</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Narrow" panose="020B0606020202030204" pitchFamily="34" charset="0"/>
              </a:rPr>
              <a:t> Implement a RAG framework to retrieve relevant chunks and generate accurate, contextual responses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3" name="TextBox 32">
            <a:extLst>
              <a:ext uri="{FF2B5EF4-FFF2-40B4-BE49-F238E27FC236}">
                <a16:creationId xmlns:a16="http://schemas.microsoft.com/office/drawing/2014/main" id="{84773166-55A7-9CE9-64C9-C0F887D9EDD4}"/>
              </a:ext>
            </a:extLst>
          </p:cNvPr>
          <p:cNvSpPr txBox="1"/>
          <p:nvPr/>
        </p:nvSpPr>
        <p:spPr>
          <a:xfrm>
            <a:off x="225335" y="3963555"/>
            <a:ext cx="12497607" cy="1200329"/>
          </a:xfrm>
          <a:prstGeom prst="rect">
            <a:avLst/>
          </a:prstGeom>
          <a:noFill/>
        </p:spPr>
        <p:txBody>
          <a:bodyPr wrap="square">
            <a:spAutoFit/>
          </a:bodyPr>
          <a:lstStyle/>
          <a:p>
            <a:pPr>
              <a:buNone/>
            </a:pPr>
            <a:r>
              <a:rPr lang="en-US" b="1" dirty="0">
                <a:latin typeface="Arial Black" panose="020B0A04020102020204" pitchFamily="34" charset="0"/>
              </a:rPr>
              <a:t>4. Prompt Engineering &amp; Deployment</a:t>
            </a:r>
          </a:p>
          <a:p>
            <a:pPr>
              <a:buFont typeface="Arial" panose="020B0604020202020204" pitchFamily="34" charset="0"/>
              <a:buChar char="•"/>
            </a:pPr>
            <a:r>
              <a:rPr lang="en-US" dirty="0"/>
              <a:t> </a:t>
            </a:r>
            <a:r>
              <a:rPr lang="en-US" dirty="0">
                <a:latin typeface="Arial Narrow" panose="020B0606020202030204" pitchFamily="34" charset="0"/>
              </a:rPr>
              <a:t>  Design structured prompts (instruction + input) to guide the model.</a:t>
            </a:r>
          </a:p>
          <a:p>
            <a:pPr>
              <a:buFont typeface="Arial" panose="020B0604020202020204" pitchFamily="34" charset="0"/>
              <a:buChar char="•"/>
            </a:pPr>
            <a:r>
              <a:rPr lang="en-US" dirty="0">
                <a:latin typeface="Arial Narrow" panose="020B0606020202030204" pitchFamily="34" charset="0"/>
              </a:rPr>
              <a:t>   Deploy the assistant via </a:t>
            </a:r>
            <a:r>
              <a:rPr lang="en-US" dirty="0" err="1">
                <a:latin typeface="Arial Narrow" panose="020B0606020202030204" pitchFamily="34" charset="0"/>
              </a:rPr>
              <a:t>Watsonx</a:t>
            </a:r>
            <a:r>
              <a:rPr lang="en-US" dirty="0">
                <a:latin typeface="Arial Narrow" panose="020B0606020202030204" pitchFamily="34" charset="0"/>
              </a:rPr>
              <a:t> Prompt Lab for real-time interaction.</a:t>
            </a:r>
          </a:p>
          <a:p>
            <a:pPr>
              <a:buFont typeface="Arial" panose="020B0604020202020204" pitchFamily="34" charset="0"/>
              <a:buChar char="•"/>
            </a:pPr>
            <a:r>
              <a:rPr lang="en-US" dirty="0">
                <a:latin typeface="Arial Narrow" panose="020B0606020202030204" pitchFamily="34" charset="0"/>
              </a:rPr>
              <a:t>   Test with diverse student queries like “What is the eligibility for </a:t>
            </a:r>
            <a:r>
              <a:rPr lang="en-US" dirty="0" err="1">
                <a:latin typeface="Arial Narrow" panose="020B0606020202030204" pitchFamily="34" charset="0"/>
              </a:rPr>
              <a:t>B.Tech</a:t>
            </a:r>
            <a:r>
              <a:rPr lang="en-US" dirty="0">
                <a:latin typeface="Arial Narrow" panose="020B0606020202030204" pitchFamily="34" charset="0"/>
              </a:rPr>
              <a:t>?” or “What is the hostel fee?”</a:t>
            </a:r>
          </a:p>
        </p:txBody>
      </p:sp>
      <p:sp>
        <p:nvSpPr>
          <p:cNvPr id="37" name="TextBox 36">
            <a:extLst>
              <a:ext uri="{FF2B5EF4-FFF2-40B4-BE49-F238E27FC236}">
                <a16:creationId xmlns:a16="http://schemas.microsoft.com/office/drawing/2014/main" id="{D4271A9F-EA24-B182-D61E-09E3ECB01DBE}"/>
              </a:ext>
            </a:extLst>
          </p:cNvPr>
          <p:cNvSpPr txBox="1"/>
          <p:nvPr/>
        </p:nvSpPr>
        <p:spPr>
          <a:xfrm>
            <a:off x="225335" y="5210050"/>
            <a:ext cx="11642200" cy="1200329"/>
          </a:xfrm>
          <a:prstGeom prst="rect">
            <a:avLst/>
          </a:prstGeom>
          <a:noFill/>
        </p:spPr>
        <p:txBody>
          <a:bodyPr wrap="square">
            <a:spAutoFit/>
          </a:bodyPr>
          <a:lstStyle/>
          <a:p>
            <a:r>
              <a:rPr lang="en-US" b="1" dirty="0">
                <a:latin typeface="Arial Black" panose="020B0A04020102020204" pitchFamily="34" charset="0"/>
              </a:rPr>
              <a:t>5. Evaluation</a:t>
            </a:r>
          </a:p>
          <a:p>
            <a:pPr marL="285750" indent="-285750">
              <a:buFont typeface="Arial" panose="020B0604020202020204" pitchFamily="34" charset="0"/>
              <a:buChar char="•"/>
            </a:pPr>
            <a:r>
              <a:rPr lang="en-US" dirty="0">
                <a:latin typeface="Arial Narrow" panose="020B0606020202030204" pitchFamily="34" charset="0"/>
              </a:rPr>
              <a:t>Evaluate the system’s accuracy using relevance of output, clarity, and completeness.</a:t>
            </a:r>
          </a:p>
          <a:p>
            <a:pPr marL="285750" indent="-285750">
              <a:buFont typeface="Arial" panose="020B0604020202020204" pitchFamily="34" charset="0"/>
              <a:buChar char="•"/>
            </a:pPr>
            <a:r>
              <a:rPr lang="en-US" dirty="0">
                <a:latin typeface="Arial Narrow" panose="020B0606020202030204" pitchFamily="34" charset="0"/>
              </a:rPr>
              <a:t>Conduct user testing with varied questions and document the success rate.</a:t>
            </a:r>
          </a:p>
          <a:p>
            <a:pPr marL="285750" indent="-285750">
              <a:buFont typeface="Arial" panose="020B0604020202020204" pitchFamily="34" charset="0"/>
              <a:buChar char="•"/>
            </a:pPr>
            <a:r>
              <a:rPr lang="en-US" dirty="0">
                <a:latin typeface="Arial Narrow" panose="020B0606020202030204" pitchFamily="34" charset="0"/>
              </a:rPr>
              <a:t>Improve the retrieval quality by refining input data and chunk size.</a:t>
            </a:r>
            <a:endParaRPr lang="en-IN" dirty="0">
              <a:latin typeface="Arial Narrow" panose="020B0606020202030204" pitchFamily="34" charset="0"/>
            </a:endParaRPr>
          </a:p>
        </p:txBody>
      </p:sp>
    </p:spTree>
    <p:extLst>
      <p:ext uri="{BB962C8B-B14F-4D97-AF65-F5344CB8AC3E}">
        <p14:creationId xmlns:p14="http://schemas.microsoft.com/office/powerpoint/2010/main" val="3210358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8F6D92-ADE1-D2B7-6FED-E324218A7CAA}"/>
              </a:ext>
            </a:extLst>
          </p:cNvPr>
          <p:cNvSpPr txBox="1"/>
          <p:nvPr/>
        </p:nvSpPr>
        <p:spPr>
          <a:xfrm>
            <a:off x="1406013" y="440322"/>
            <a:ext cx="11838038" cy="755528"/>
          </a:xfrm>
          <a:prstGeom prst="rect">
            <a:avLst/>
          </a:prstGeom>
          <a:noFill/>
        </p:spPr>
        <p:txBody>
          <a:bodyPr wrap="square">
            <a:spAutoFit/>
          </a:bodyPr>
          <a:lstStyle/>
          <a:p>
            <a:pPr marL="0" indent="0" algn="l">
              <a:lnSpc>
                <a:spcPts val="5800"/>
              </a:lnSpc>
              <a:buNone/>
            </a:pPr>
            <a:r>
              <a:rPr lang="en-US" sz="3200" b="1" dirty="0">
                <a:solidFill>
                  <a:schemeClr val="accent2"/>
                </a:solidFill>
                <a:latin typeface="思源黑体-SemiBold" pitchFamily="34" charset="0"/>
                <a:ea typeface="思源黑体-SemiBold" pitchFamily="34" charset="-122"/>
                <a:cs typeface="思源黑体-SemiBold" pitchFamily="34" charset="-120"/>
              </a:rPr>
              <a:t>Proposed Solution for AI-Powered Admission Agent</a:t>
            </a:r>
            <a:endParaRPr lang="en-US" sz="3200" b="1" dirty="0">
              <a:solidFill>
                <a:schemeClr val="accent2"/>
              </a:solidFill>
            </a:endParaRPr>
          </a:p>
        </p:txBody>
      </p:sp>
      <p:pic>
        <p:nvPicPr>
          <p:cNvPr id="12" name="Picture 11">
            <a:extLst>
              <a:ext uri="{FF2B5EF4-FFF2-40B4-BE49-F238E27FC236}">
                <a16:creationId xmlns:a16="http://schemas.microsoft.com/office/drawing/2014/main" id="{DB756592-A5D9-CA20-D810-9BD1AB682318}"/>
              </a:ext>
            </a:extLst>
          </p:cNvPr>
          <p:cNvPicPr>
            <a:picLocks noChangeAspect="1"/>
          </p:cNvPicPr>
          <p:nvPr/>
        </p:nvPicPr>
        <p:blipFill>
          <a:blip r:embed="rId2"/>
          <a:stretch>
            <a:fillRect/>
          </a:stretch>
        </p:blipFill>
        <p:spPr>
          <a:xfrm>
            <a:off x="3048000" y="1061355"/>
            <a:ext cx="5732206" cy="5732206"/>
          </a:xfrm>
          <a:prstGeom prst="rect">
            <a:avLst/>
          </a:prstGeom>
        </p:spPr>
      </p:pic>
      <p:pic>
        <p:nvPicPr>
          <p:cNvPr id="13" name="Picture 12">
            <a:extLst>
              <a:ext uri="{FF2B5EF4-FFF2-40B4-BE49-F238E27FC236}">
                <a16:creationId xmlns:a16="http://schemas.microsoft.com/office/drawing/2014/main" id="{44A53B63-5468-97BC-19F0-59907BBB9553}"/>
              </a:ext>
            </a:extLst>
          </p:cNvPr>
          <p:cNvPicPr>
            <a:picLocks noChangeAspect="1"/>
          </p:cNvPicPr>
          <p:nvPr/>
        </p:nvPicPr>
        <p:blipFill>
          <a:blip r:embed="rId3"/>
          <a:stretch>
            <a:fillRect/>
          </a:stretch>
        </p:blipFill>
        <p:spPr>
          <a:xfrm>
            <a:off x="3146322" y="3148252"/>
            <a:ext cx="855406" cy="779206"/>
          </a:xfrm>
          <a:prstGeom prst="rect">
            <a:avLst/>
          </a:prstGeom>
        </p:spPr>
      </p:pic>
      <p:pic>
        <p:nvPicPr>
          <p:cNvPr id="14" name="Picture 13">
            <a:extLst>
              <a:ext uri="{FF2B5EF4-FFF2-40B4-BE49-F238E27FC236}">
                <a16:creationId xmlns:a16="http://schemas.microsoft.com/office/drawing/2014/main" id="{099E4A2D-5039-87C5-1962-44498B26825A}"/>
              </a:ext>
            </a:extLst>
          </p:cNvPr>
          <p:cNvPicPr>
            <a:picLocks noChangeAspect="1"/>
          </p:cNvPicPr>
          <p:nvPr/>
        </p:nvPicPr>
        <p:blipFill>
          <a:blip r:embed="rId4"/>
          <a:stretch>
            <a:fillRect/>
          </a:stretch>
        </p:blipFill>
        <p:spPr>
          <a:xfrm>
            <a:off x="7079225" y="1735892"/>
            <a:ext cx="855406" cy="755529"/>
          </a:xfrm>
          <a:prstGeom prst="rect">
            <a:avLst/>
          </a:prstGeom>
        </p:spPr>
      </p:pic>
      <p:pic>
        <p:nvPicPr>
          <p:cNvPr id="15" name="Picture 14">
            <a:extLst>
              <a:ext uri="{FF2B5EF4-FFF2-40B4-BE49-F238E27FC236}">
                <a16:creationId xmlns:a16="http://schemas.microsoft.com/office/drawing/2014/main" id="{212BD817-4777-A351-07CE-73EC7674832B}"/>
              </a:ext>
            </a:extLst>
          </p:cNvPr>
          <p:cNvPicPr>
            <a:picLocks noChangeAspect="1"/>
          </p:cNvPicPr>
          <p:nvPr/>
        </p:nvPicPr>
        <p:blipFill>
          <a:blip r:embed="rId5"/>
          <a:stretch>
            <a:fillRect/>
          </a:stretch>
        </p:blipFill>
        <p:spPr>
          <a:xfrm>
            <a:off x="6386052" y="5779609"/>
            <a:ext cx="855406" cy="755528"/>
          </a:xfrm>
          <a:prstGeom prst="rect">
            <a:avLst/>
          </a:prstGeom>
        </p:spPr>
      </p:pic>
      <p:sp>
        <p:nvSpPr>
          <p:cNvPr id="21" name="TextBox 20">
            <a:extLst>
              <a:ext uri="{FF2B5EF4-FFF2-40B4-BE49-F238E27FC236}">
                <a16:creationId xmlns:a16="http://schemas.microsoft.com/office/drawing/2014/main" id="{F4ABBA49-64C7-74F3-CB96-5801EF507649}"/>
              </a:ext>
            </a:extLst>
          </p:cNvPr>
          <p:cNvSpPr txBox="1"/>
          <p:nvPr/>
        </p:nvSpPr>
        <p:spPr>
          <a:xfrm>
            <a:off x="265471" y="4199048"/>
            <a:ext cx="2880851" cy="923330"/>
          </a:xfrm>
          <a:prstGeom prst="rect">
            <a:avLst/>
          </a:prstGeom>
          <a:noFill/>
        </p:spPr>
        <p:txBody>
          <a:bodyPr wrap="square">
            <a:spAutoFit/>
          </a:bodyPr>
          <a:lstStyle/>
          <a:p>
            <a:r>
              <a:rPr lang="en-US" sz="1800" i="1" dirty="0">
                <a:solidFill>
                  <a:srgbClr val="000000"/>
                </a:solidFill>
                <a:latin typeface="思源黑体-Medium" pitchFamily="34" charset="0"/>
                <a:ea typeface="思源黑体-Medium" pitchFamily="34" charset="-122"/>
                <a:cs typeface="思源黑体-Medium" pitchFamily="34" charset="-120"/>
              </a:rPr>
              <a:t>Develop an AI-driven agent to process college admission queries</a:t>
            </a:r>
            <a:endParaRPr lang="en-IN" i="1" dirty="0"/>
          </a:p>
        </p:txBody>
      </p:sp>
      <p:sp>
        <p:nvSpPr>
          <p:cNvPr id="22" name="TextBox 21">
            <a:extLst>
              <a:ext uri="{FF2B5EF4-FFF2-40B4-BE49-F238E27FC236}">
                <a16:creationId xmlns:a16="http://schemas.microsoft.com/office/drawing/2014/main" id="{D4B63D7E-31E4-90A1-2963-E5A8CCECB1D6}"/>
              </a:ext>
            </a:extLst>
          </p:cNvPr>
          <p:cNvSpPr txBox="1"/>
          <p:nvPr/>
        </p:nvSpPr>
        <p:spPr>
          <a:xfrm>
            <a:off x="201562" y="3310408"/>
            <a:ext cx="3146322" cy="646331"/>
          </a:xfrm>
          <a:prstGeom prst="rect">
            <a:avLst/>
          </a:prstGeom>
          <a:noFill/>
        </p:spPr>
        <p:txBody>
          <a:bodyPr wrap="square" rtlCol="0">
            <a:spAutoFit/>
          </a:bodyPr>
          <a:lstStyle/>
          <a:p>
            <a:r>
              <a:rPr lang="en-US" dirty="0">
                <a:solidFill>
                  <a:srgbClr val="0070C0"/>
                </a:solidFill>
                <a:latin typeface="Arial Black" panose="020B0A04020102020204" pitchFamily="34" charset="0"/>
              </a:rPr>
              <a:t>AI Powered admission agent</a:t>
            </a:r>
            <a:endParaRPr lang="en-IN" dirty="0">
              <a:solidFill>
                <a:srgbClr val="0070C0"/>
              </a:solidFill>
              <a:latin typeface="Arial Black" panose="020B0A04020102020204" pitchFamily="34" charset="0"/>
            </a:endParaRPr>
          </a:p>
        </p:txBody>
      </p:sp>
      <p:sp>
        <p:nvSpPr>
          <p:cNvPr id="24" name="TextBox 23">
            <a:extLst>
              <a:ext uri="{FF2B5EF4-FFF2-40B4-BE49-F238E27FC236}">
                <a16:creationId xmlns:a16="http://schemas.microsoft.com/office/drawing/2014/main" id="{12299DD5-BE31-2E2F-64AB-1CD997AE3E4F}"/>
              </a:ext>
            </a:extLst>
          </p:cNvPr>
          <p:cNvSpPr txBox="1"/>
          <p:nvPr/>
        </p:nvSpPr>
        <p:spPr>
          <a:xfrm>
            <a:off x="8099320" y="1334692"/>
            <a:ext cx="4092679" cy="803938"/>
          </a:xfrm>
          <a:prstGeom prst="rect">
            <a:avLst/>
          </a:prstGeom>
          <a:noFill/>
        </p:spPr>
        <p:txBody>
          <a:bodyPr wrap="square">
            <a:spAutoFit/>
          </a:bodyPr>
          <a:lstStyle/>
          <a:p>
            <a:pPr marL="0" indent="0" algn="l">
              <a:lnSpc>
                <a:spcPts val="2900"/>
              </a:lnSpc>
              <a:buNone/>
            </a:pPr>
            <a:r>
              <a:rPr lang="en-US" sz="1800" dirty="0">
                <a:solidFill>
                  <a:srgbClr val="0070C0"/>
                </a:solidFill>
                <a:latin typeface="Arial Black" panose="020B0A04020102020204" pitchFamily="34" charset="0"/>
                <a:ea typeface="思源黑体-SemiBold" pitchFamily="34" charset="-122"/>
                <a:cs typeface="思源黑体-SemiBold" pitchFamily="34" charset="-120"/>
              </a:rPr>
              <a:t>Retrieval-Augmented Generation (RAG)</a:t>
            </a:r>
            <a:endParaRPr lang="en-US" sz="1800" dirty="0">
              <a:solidFill>
                <a:srgbClr val="0070C0"/>
              </a:solidFill>
              <a:latin typeface="Arial Black" panose="020B0A04020102020204" pitchFamily="34" charset="0"/>
            </a:endParaRPr>
          </a:p>
        </p:txBody>
      </p:sp>
      <p:sp>
        <p:nvSpPr>
          <p:cNvPr id="26" name="TextBox 25">
            <a:extLst>
              <a:ext uri="{FF2B5EF4-FFF2-40B4-BE49-F238E27FC236}">
                <a16:creationId xmlns:a16="http://schemas.microsoft.com/office/drawing/2014/main" id="{97B4A7D9-0F3A-F573-284C-74C44E97211C}"/>
              </a:ext>
            </a:extLst>
          </p:cNvPr>
          <p:cNvSpPr txBox="1"/>
          <p:nvPr/>
        </p:nvSpPr>
        <p:spPr>
          <a:xfrm>
            <a:off x="8099320" y="2357912"/>
            <a:ext cx="2733368" cy="923330"/>
          </a:xfrm>
          <a:prstGeom prst="rect">
            <a:avLst/>
          </a:prstGeom>
          <a:noFill/>
        </p:spPr>
        <p:txBody>
          <a:bodyPr wrap="square">
            <a:spAutoFit/>
          </a:bodyPr>
          <a:lstStyle/>
          <a:p>
            <a:r>
              <a:rPr lang="en-US" i="1" dirty="0"/>
              <a:t>Utilizes language models with retrieval systems for accurate answers.</a:t>
            </a:r>
          </a:p>
        </p:txBody>
      </p:sp>
      <p:sp>
        <p:nvSpPr>
          <p:cNvPr id="28" name="TextBox 27">
            <a:extLst>
              <a:ext uri="{FF2B5EF4-FFF2-40B4-BE49-F238E27FC236}">
                <a16:creationId xmlns:a16="http://schemas.microsoft.com/office/drawing/2014/main" id="{E3DE7E68-3591-BAF3-AA31-9DCEB8806A9C}"/>
              </a:ext>
            </a:extLst>
          </p:cNvPr>
          <p:cNvSpPr txBox="1"/>
          <p:nvPr/>
        </p:nvSpPr>
        <p:spPr>
          <a:xfrm>
            <a:off x="8514735" y="4199048"/>
            <a:ext cx="3111909" cy="803938"/>
          </a:xfrm>
          <a:prstGeom prst="rect">
            <a:avLst/>
          </a:prstGeom>
          <a:noFill/>
        </p:spPr>
        <p:txBody>
          <a:bodyPr wrap="square">
            <a:spAutoFit/>
          </a:bodyPr>
          <a:lstStyle/>
          <a:p>
            <a:pPr marL="0" indent="0" algn="l">
              <a:lnSpc>
                <a:spcPts val="2900"/>
              </a:lnSpc>
              <a:buNone/>
            </a:pPr>
            <a:r>
              <a:rPr lang="en-US" sz="1800" dirty="0">
                <a:solidFill>
                  <a:srgbClr val="0070C0"/>
                </a:solidFill>
                <a:latin typeface="Arial Black" panose="020B0A04020102020204" pitchFamily="34" charset="0"/>
                <a:ea typeface="思源黑体-SemiBold" pitchFamily="34" charset="-122"/>
                <a:cs typeface="思源黑体-SemiBold" pitchFamily="34" charset="-120"/>
              </a:rPr>
              <a:t>Deployment on IBM Cloud Lite</a:t>
            </a:r>
            <a:endParaRPr lang="en-US" sz="1800" dirty="0">
              <a:solidFill>
                <a:srgbClr val="0070C0"/>
              </a:solidFill>
              <a:latin typeface="Arial Black" panose="020B0A04020102020204" pitchFamily="34" charset="0"/>
            </a:endParaRPr>
          </a:p>
        </p:txBody>
      </p:sp>
      <p:sp>
        <p:nvSpPr>
          <p:cNvPr id="30" name="TextBox 29">
            <a:extLst>
              <a:ext uri="{FF2B5EF4-FFF2-40B4-BE49-F238E27FC236}">
                <a16:creationId xmlns:a16="http://schemas.microsoft.com/office/drawing/2014/main" id="{9583F811-F0D5-ED36-4AA0-AF8A8C67B6CF}"/>
              </a:ext>
            </a:extLst>
          </p:cNvPr>
          <p:cNvSpPr txBox="1"/>
          <p:nvPr/>
        </p:nvSpPr>
        <p:spPr>
          <a:xfrm>
            <a:off x="8406581" y="5134590"/>
            <a:ext cx="3008670" cy="962699"/>
          </a:xfrm>
          <a:prstGeom prst="rect">
            <a:avLst/>
          </a:prstGeom>
          <a:noFill/>
        </p:spPr>
        <p:txBody>
          <a:bodyPr wrap="square">
            <a:spAutoFit/>
          </a:bodyPr>
          <a:lstStyle/>
          <a:p>
            <a:pPr marL="0" indent="0" algn="l">
              <a:lnSpc>
                <a:spcPts val="2320"/>
              </a:lnSpc>
              <a:buNone/>
            </a:pPr>
            <a:r>
              <a:rPr lang="en-US" sz="1800" i="1" dirty="0">
                <a:solidFill>
                  <a:srgbClr val="000000"/>
                </a:solidFill>
                <a:ea typeface="思源黑体-Medium" pitchFamily="34" charset="-122"/>
                <a:cs typeface="思源黑体-Medium" pitchFamily="34" charset="-120"/>
              </a:rPr>
              <a:t>Hosted on IBM Cloud Lite for scalability and secure data handling.</a:t>
            </a:r>
            <a:endParaRPr lang="en-US" sz="1800" i="1" dirty="0"/>
          </a:p>
        </p:txBody>
      </p:sp>
    </p:spTree>
    <p:extLst>
      <p:ext uri="{BB962C8B-B14F-4D97-AF65-F5344CB8AC3E}">
        <p14:creationId xmlns:p14="http://schemas.microsoft.com/office/powerpoint/2010/main" val="4066255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3235357" y="662572"/>
            <a:ext cx="5721285" cy="530296"/>
          </a:xfrm>
        </p:spPr>
        <p:txBody>
          <a:bodyPr>
            <a:normAutofit fontScale="90000"/>
          </a:bodyPr>
          <a:lstStyle/>
          <a:p>
            <a:r>
              <a:rPr lang="en-US" sz="4400" b="1" dirty="0">
                <a:solidFill>
                  <a:schemeClr val="accent1"/>
                </a:solidFill>
                <a:latin typeface="Arial"/>
                <a:ea typeface="+mj-lt"/>
                <a:cs typeface="Arial"/>
              </a:rPr>
              <a:t>System  Approach</a:t>
            </a:r>
            <a:endParaRPr lang="en-US" sz="4400" dirty="0">
              <a:solidFill>
                <a:schemeClr val="accent1"/>
              </a:solidFill>
              <a:latin typeface="Calibri Light"/>
              <a:cs typeface="Calibri Light"/>
            </a:endParaRPr>
          </a:p>
        </p:txBody>
      </p:sp>
      <p:graphicFrame>
        <p:nvGraphicFramePr>
          <p:cNvPr id="12" name="Table 11">
            <a:extLst>
              <a:ext uri="{FF2B5EF4-FFF2-40B4-BE49-F238E27FC236}">
                <a16:creationId xmlns:a16="http://schemas.microsoft.com/office/drawing/2014/main" id="{7028CA05-038A-AA99-7F34-787BE6946BC5}"/>
              </a:ext>
            </a:extLst>
          </p:cNvPr>
          <p:cNvGraphicFramePr>
            <a:graphicFrameLocks noGrp="1"/>
          </p:cNvGraphicFramePr>
          <p:nvPr>
            <p:extLst>
              <p:ext uri="{D42A27DB-BD31-4B8C-83A1-F6EECF244321}">
                <p14:modId xmlns:p14="http://schemas.microsoft.com/office/powerpoint/2010/main" val="786495457"/>
              </p:ext>
            </p:extLst>
          </p:nvPr>
        </p:nvGraphicFramePr>
        <p:xfrm>
          <a:off x="344129" y="1389466"/>
          <a:ext cx="11641394" cy="5070328"/>
        </p:xfrm>
        <a:graphic>
          <a:graphicData uri="http://schemas.openxmlformats.org/drawingml/2006/table">
            <a:tbl>
              <a:tblPr/>
              <a:tblGrid>
                <a:gridCol w="5820697">
                  <a:extLst>
                    <a:ext uri="{9D8B030D-6E8A-4147-A177-3AD203B41FA5}">
                      <a16:colId xmlns:a16="http://schemas.microsoft.com/office/drawing/2014/main" val="62806676"/>
                    </a:ext>
                  </a:extLst>
                </a:gridCol>
                <a:gridCol w="5820697">
                  <a:extLst>
                    <a:ext uri="{9D8B030D-6E8A-4147-A177-3AD203B41FA5}">
                      <a16:colId xmlns:a16="http://schemas.microsoft.com/office/drawing/2014/main" val="2635666691"/>
                    </a:ext>
                  </a:extLst>
                </a:gridCol>
              </a:tblGrid>
              <a:tr h="355392">
                <a:tc>
                  <a:txBody>
                    <a:bodyPr/>
                    <a:lstStyle/>
                    <a:p>
                      <a:r>
                        <a:rPr lang="en-IN" sz="1800" b="1" dirty="0">
                          <a:solidFill>
                            <a:schemeClr val="tx1"/>
                          </a:solidFill>
                        </a:rPr>
                        <a:t>Component</a:t>
                      </a:r>
                    </a:p>
                  </a:txBody>
                  <a:tcPr marL="80238" marR="80238" marT="40119" marB="40119" anchor="ctr">
                    <a:lnL>
                      <a:noFill/>
                    </a:lnL>
                    <a:lnR>
                      <a:noFill/>
                    </a:lnR>
                    <a:lnT>
                      <a:noFill/>
                    </a:lnT>
                    <a:lnB>
                      <a:noFill/>
                    </a:lnB>
                    <a:solidFill>
                      <a:schemeClr val="accent2"/>
                    </a:solidFill>
                  </a:tcPr>
                </a:tc>
                <a:tc>
                  <a:txBody>
                    <a:bodyPr/>
                    <a:lstStyle/>
                    <a:p>
                      <a:r>
                        <a:rPr lang="en-IN" sz="1800" b="1" dirty="0"/>
                        <a:t>Specification / Description</a:t>
                      </a:r>
                    </a:p>
                  </a:txBody>
                  <a:tcPr marL="80238" marR="80238" marT="40119" marB="40119" anchor="ctr">
                    <a:lnL>
                      <a:noFill/>
                    </a:lnL>
                    <a:lnR>
                      <a:noFill/>
                    </a:lnR>
                    <a:lnT>
                      <a:noFill/>
                    </a:lnT>
                    <a:lnB>
                      <a:noFill/>
                    </a:lnB>
                    <a:solidFill>
                      <a:schemeClr val="accent2"/>
                    </a:solidFill>
                  </a:tcPr>
                </a:tc>
                <a:extLst>
                  <a:ext uri="{0D108BD9-81ED-4DB2-BD59-A6C34878D82A}">
                    <a16:rowId xmlns:a16="http://schemas.microsoft.com/office/drawing/2014/main" val="1653297216"/>
                  </a:ext>
                </a:extLst>
              </a:tr>
              <a:tr h="622792">
                <a:tc>
                  <a:txBody>
                    <a:bodyPr/>
                    <a:lstStyle/>
                    <a:p>
                      <a:r>
                        <a:rPr lang="en-IN" sz="1600" b="1" dirty="0"/>
                        <a:t>Cloud Platform</a:t>
                      </a:r>
                      <a:endParaRPr lang="en-IN" sz="1600" dirty="0"/>
                    </a:p>
                  </a:txBody>
                  <a:tcPr marL="80238" marR="80238" marT="40119" marB="40119" anchor="ctr">
                    <a:lnL>
                      <a:noFill/>
                    </a:lnL>
                    <a:lnR>
                      <a:noFill/>
                    </a:lnR>
                    <a:lnT>
                      <a:noFill/>
                    </a:lnT>
                    <a:lnB>
                      <a:noFill/>
                    </a:lnB>
                    <a:noFill/>
                  </a:tcPr>
                </a:tc>
                <a:tc>
                  <a:txBody>
                    <a:bodyPr/>
                    <a:lstStyle/>
                    <a:p>
                      <a:r>
                        <a:rPr lang="en-IN" sz="1600" b="1" dirty="0"/>
                        <a:t>IBM Cloud Lite</a:t>
                      </a:r>
                      <a:r>
                        <a:rPr lang="en-IN" sz="1600" dirty="0"/>
                        <a:t> — Free-tier cloud environment used for hosting </a:t>
                      </a:r>
                      <a:r>
                        <a:rPr lang="en-IN" sz="1600" dirty="0" err="1"/>
                        <a:t>Watsonx</a:t>
                      </a:r>
                      <a:r>
                        <a:rPr lang="en-IN" sz="1600" dirty="0"/>
                        <a:t> services</a:t>
                      </a:r>
                    </a:p>
                  </a:txBody>
                  <a:tcPr marL="80238" marR="80238" marT="40119" marB="40119" anchor="ctr">
                    <a:lnL>
                      <a:noFill/>
                    </a:lnL>
                    <a:lnR>
                      <a:noFill/>
                    </a:lnR>
                    <a:lnT>
                      <a:noFill/>
                    </a:lnT>
                    <a:lnB>
                      <a:noFill/>
                    </a:lnB>
                    <a:noFill/>
                  </a:tcPr>
                </a:tc>
                <a:extLst>
                  <a:ext uri="{0D108BD9-81ED-4DB2-BD59-A6C34878D82A}">
                    <a16:rowId xmlns:a16="http://schemas.microsoft.com/office/drawing/2014/main" val="1828403488"/>
                  </a:ext>
                </a:extLst>
              </a:tr>
              <a:tr h="622792">
                <a:tc>
                  <a:txBody>
                    <a:bodyPr/>
                    <a:lstStyle/>
                    <a:p>
                      <a:r>
                        <a:rPr lang="en-IN" sz="1600" b="1" dirty="0"/>
                        <a:t>AI Service</a:t>
                      </a:r>
                      <a:endParaRPr lang="en-IN" sz="1600" dirty="0"/>
                    </a:p>
                  </a:txBody>
                  <a:tcPr marL="80238" marR="80238" marT="40119" marB="40119" anchor="ctr">
                    <a:lnL>
                      <a:noFill/>
                    </a:lnL>
                    <a:lnR>
                      <a:noFill/>
                    </a:lnR>
                    <a:lnT>
                      <a:noFill/>
                    </a:lnT>
                    <a:lnB>
                      <a:noFill/>
                    </a:lnB>
                    <a:noFill/>
                  </a:tcPr>
                </a:tc>
                <a:tc>
                  <a:txBody>
                    <a:bodyPr/>
                    <a:lstStyle/>
                    <a:p>
                      <a:r>
                        <a:rPr lang="en-US" sz="1600" b="1"/>
                        <a:t>IBM Watsonx.ai</a:t>
                      </a:r>
                      <a:r>
                        <a:rPr lang="en-US" sz="1600"/>
                        <a:t> — Platform for creating, testing, and deploying AI agents</a:t>
                      </a:r>
                    </a:p>
                  </a:txBody>
                  <a:tcPr marL="80238" marR="80238" marT="40119" marB="40119" anchor="ctr">
                    <a:lnL>
                      <a:noFill/>
                    </a:lnL>
                    <a:lnR>
                      <a:noFill/>
                    </a:lnR>
                    <a:lnT>
                      <a:noFill/>
                    </a:lnT>
                    <a:lnB>
                      <a:noFill/>
                    </a:lnB>
                    <a:noFill/>
                  </a:tcPr>
                </a:tc>
                <a:extLst>
                  <a:ext uri="{0D108BD9-81ED-4DB2-BD59-A6C34878D82A}">
                    <a16:rowId xmlns:a16="http://schemas.microsoft.com/office/drawing/2014/main" val="1488856371"/>
                  </a:ext>
                </a:extLst>
              </a:tr>
              <a:tr h="622792">
                <a:tc>
                  <a:txBody>
                    <a:bodyPr/>
                    <a:lstStyle/>
                    <a:p>
                      <a:r>
                        <a:rPr lang="en-IN" sz="1600" b="1" dirty="0"/>
                        <a:t>Foundation Model</a:t>
                      </a:r>
                      <a:endParaRPr lang="en-IN" sz="1600" dirty="0"/>
                    </a:p>
                  </a:txBody>
                  <a:tcPr marL="80238" marR="80238" marT="40119" marB="40119" anchor="ctr">
                    <a:lnL>
                      <a:noFill/>
                    </a:lnL>
                    <a:lnR>
                      <a:noFill/>
                    </a:lnR>
                    <a:lnT>
                      <a:noFill/>
                    </a:lnT>
                    <a:lnB>
                      <a:noFill/>
                    </a:lnB>
                    <a:noFill/>
                  </a:tcPr>
                </a:tc>
                <a:tc>
                  <a:txBody>
                    <a:bodyPr/>
                    <a:lstStyle/>
                    <a:p>
                      <a:r>
                        <a:rPr lang="en-US" sz="1600" b="1"/>
                        <a:t>Granite (granite-3-3b-instruct)</a:t>
                      </a:r>
                      <a:r>
                        <a:rPr lang="en-US" sz="1600"/>
                        <a:t> — IBM's proprietary LLM for generating human-like, context-aware answers</a:t>
                      </a:r>
                    </a:p>
                  </a:txBody>
                  <a:tcPr marL="80238" marR="80238" marT="40119" marB="40119" anchor="ctr">
                    <a:lnL>
                      <a:noFill/>
                    </a:lnL>
                    <a:lnR>
                      <a:noFill/>
                    </a:lnR>
                    <a:lnT>
                      <a:noFill/>
                    </a:lnT>
                    <a:lnB>
                      <a:noFill/>
                    </a:lnB>
                    <a:noFill/>
                  </a:tcPr>
                </a:tc>
                <a:extLst>
                  <a:ext uri="{0D108BD9-81ED-4DB2-BD59-A6C34878D82A}">
                    <a16:rowId xmlns:a16="http://schemas.microsoft.com/office/drawing/2014/main" val="443601693"/>
                  </a:ext>
                </a:extLst>
              </a:tr>
              <a:tr h="622792">
                <a:tc>
                  <a:txBody>
                    <a:bodyPr/>
                    <a:lstStyle/>
                    <a:p>
                      <a:r>
                        <a:rPr lang="en-IN" sz="1600" b="1" dirty="0"/>
                        <a:t>Prompt Interface</a:t>
                      </a:r>
                      <a:endParaRPr lang="en-IN" sz="1600" dirty="0"/>
                    </a:p>
                  </a:txBody>
                  <a:tcPr marL="80238" marR="80238" marT="40119" marB="40119" anchor="ctr">
                    <a:lnL>
                      <a:noFill/>
                    </a:lnL>
                    <a:lnR>
                      <a:noFill/>
                    </a:lnR>
                    <a:lnT>
                      <a:noFill/>
                    </a:lnT>
                    <a:lnB>
                      <a:noFill/>
                    </a:lnB>
                    <a:noFill/>
                  </a:tcPr>
                </a:tc>
                <a:tc>
                  <a:txBody>
                    <a:bodyPr/>
                    <a:lstStyle/>
                    <a:p>
                      <a:r>
                        <a:rPr lang="en-US" sz="1600" b="1"/>
                        <a:t>Watsonx Prompt Lab</a:t>
                      </a:r>
                      <a:r>
                        <a:rPr lang="en-US" sz="1600"/>
                        <a:t> — Tool for crafting structured prompts and interacting with the model</a:t>
                      </a:r>
                    </a:p>
                  </a:txBody>
                  <a:tcPr marL="80238" marR="80238" marT="40119" marB="40119" anchor="ctr">
                    <a:lnL>
                      <a:noFill/>
                    </a:lnL>
                    <a:lnR>
                      <a:noFill/>
                    </a:lnR>
                    <a:lnT>
                      <a:noFill/>
                    </a:lnT>
                    <a:lnB>
                      <a:noFill/>
                    </a:lnB>
                    <a:noFill/>
                  </a:tcPr>
                </a:tc>
                <a:extLst>
                  <a:ext uri="{0D108BD9-81ED-4DB2-BD59-A6C34878D82A}">
                    <a16:rowId xmlns:a16="http://schemas.microsoft.com/office/drawing/2014/main" val="559729019"/>
                  </a:ext>
                </a:extLst>
              </a:tr>
              <a:tr h="622792">
                <a:tc>
                  <a:txBody>
                    <a:bodyPr/>
                    <a:lstStyle/>
                    <a:p>
                      <a:r>
                        <a:rPr lang="en-IN" sz="1600" b="1"/>
                        <a:t>Retrieval Mechanism</a:t>
                      </a:r>
                      <a:endParaRPr lang="en-IN" sz="1600"/>
                    </a:p>
                  </a:txBody>
                  <a:tcPr marL="80238" marR="80238" marT="40119" marB="40119" anchor="ctr">
                    <a:lnL>
                      <a:noFill/>
                    </a:lnL>
                    <a:lnR>
                      <a:noFill/>
                    </a:lnR>
                    <a:lnT>
                      <a:noFill/>
                    </a:lnT>
                    <a:lnB>
                      <a:noFill/>
                    </a:lnB>
                    <a:noFill/>
                  </a:tcPr>
                </a:tc>
                <a:tc>
                  <a:txBody>
                    <a:bodyPr/>
                    <a:lstStyle/>
                    <a:p>
                      <a:r>
                        <a:rPr lang="en-US" sz="1600" b="1"/>
                        <a:t>Watsonx Vector Store</a:t>
                      </a:r>
                      <a:r>
                        <a:rPr lang="en-US" sz="1600"/>
                        <a:t> — Used to store and index document chunks for accurate retrieval (RAG backend)</a:t>
                      </a:r>
                    </a:p>
                  </a:txBody>
                  <a:tcPr marL="80238" marR="80238" marT="40119" marB="40119" anchor="ctr">
                    <a:lnL>
                      <a:noFill/>
                    </a:lnL>
                    <a:lnR>
                      <a:noFill/>
                    </a:lnR>
                    <a:lnT>
                      <a:noFill/>
                    </a:lnT>
                    <a:lnB>
                      <a:noFill/>
                    </a:lnB>
                    <a:noFill/>
                  </a:tcPr>
                </a:tc>
                <a:extLst>
                  <a:ext uri="{0D108BD9-81ED-4DB2-BD59-A6C34878D82A}">
                    <a16:rowId xmlns:a16="http://schemas.microsoft.com/office/drawing/2014/main" val="229321895"/>
                  </a:ext>
                </a:extLst>
              </a:tr>
              <a:tr h="622792">
                <a:tc>
                  <a:txBody>
                    <a:bodyPr/>
                    <a:lstStyle/>
                    <a:p>
                      <a:r>
                        <a:rPr lang="en-IN" sz="1600" b="1"/>
                        <a:t>Supported Document Types</a:t>
                      </a:r>
                      <a:endParaRPr lang="en-IN" sz="1600"/>
                    </a:p>
                  </a:txBody>
                  <a:tcPr marL="80238" marR="80238" marT="40119" marB="40119" anchor="ctr">
                    <a:lnL>
                      <a:noFill/>
                    </a:lnL>
                    <a:lnR>
                      <a:noFill/>
                    </a:lnR>
                    <a:lnT>
                      <a:noFill/>
                    </a:lnT>
                    <a:lnB>
                      <a:noFill/>
                    </a:lnB>
                    <a:noFill/>
                  </a:tcPr>
                </a:tc>
                <a:tc>
                  <a:txBody>
                    <a:bodyPr/>
                    <a:lstStyle/>
                    <a:p>
                      <a:r>
                        <a:rPr lang="en-US" sz="1600"/>
                        <a:t>.txt, .docx, .pdf — Formats accepted for uploading knowledge base documents</a:t>
                      </a:r>
                    </a:p>
                  </a:txBody>
                  <a:tcPr marL="80238" marR="80238" marT="40119" marB="40119" anchor="ctr">
                    <a:lnL>
                      <a:noFill/>
                    </a:lnL>
                    <a:lnR>
                      <a:noFill/>
                    </a:lnR>
                    <a:lnT>
                      <a:noFill/>
                    </a:lnT>
                    <a:lnB>
                      <a:noFill/>
                    </a:lnB>
                    <a:noFill/>
                  </a:tcPr>
                </a:tc>
                <a:extLst>
                  <a:ext uri="{0D108BD9-81ED-4DB2-BD59-A6C34878D82A}">
                    <a16:rowId xmlns:a16="http://schemas.microsoft.com/office/drawing/2014/main" val="142471131"/>
                  </a:ext>
                </a:extLst>
              </a:tr>
              <a:tr h="622792">
                <a:tc>
                  <a:txBody>
                    <a:bodyPr/>
                    <a:lstStyle/>
                    <a:p>
                      <a:r>
                        <a:rPr lang="en-IN" sz="1600" b="1"/>
                        <a:t>Browser</a:t>
                      </a:r>
                      <a:endParaRPr lang="en-IN" sz="1600"/>
                    </a:p>
                  </a:txBody>
                  <a:tcPr marL="80238" marR="80238" marT="40119" marB="40119" anchor="ctr">
                    <a:lnL>
                      <a:noFill/>
                    </a:lnL>
                    <a:lnR>
                      <a:noFill/>
                    </a:lnR>
                    <a:lnT>
                      <a:noFill/>
                    </a:lnT>
                    <a:lnB>
                      <a:noFill/>
                    </a:lnB>
                    <a:noFill/>
                  </a:tcPr>
                </a:tc>
                <a:tc>
                  <a:txBody>
                    <a:bodyPr/>
                    <a:lstStyle/>
                    <a:p>
                      <a:r>
                        <a:rPr lang="en-US" sz="1600"/>
                        <a:t>Latest version of Chrome, Firefox, or Edge — required to access IBM Watsonx UI</a:t>
                      </a:r>
                    </a:p>
                  </a:txBody>
                  <a:tcPr marL="80238" marR="80238" marT="40119" marB="40119" anchor="ctr">
                    <a:lnL>
                      <a:noFill/>
                    </a:lnL>
                    <a:lnR>
                      <a:noFill/>
                    </a:lnR>
                    <a:lnT>
                      <a:noFill/>
                    </a:lnT>
                    <a:lnB>
                      <a:noFill/>
                    </a:lnB>
                    <a:noFill/>
                  </a:tcPr>
                </a:tc>
                <a:extLst>
                  <a:ext uri="{0D108BD9-81ED-4DB2-BD59-A6C34878D82A}">
                    <a16:rowId xmlns:a16="http://schemas.microsoft.com/office/drawing/2014/main" val="1871866795"/>
                  </a:ext>
                </a:extLst>
              </a:tr>
              <a:tr h="355392">
                <a:tc>
                  <a:txBody>
                    <a:bodyPr/>
                    <a:lstStyle/>
                    <a:p>
                      <a:r>
                        <a:rPr lang="en-IN" sz="1600" b="1"/>
                        <a:t>Hosting &amp; Deployment</a:t>
                      </a:r>
                      <a:endParaRPr lang="en-IN" sz="1600"/>
                    </a:p>
                  </a:txBody>
                  <a:tcPr marL="80238" marR="80238" marT="40119" marB="40119" anchor="ctr">
                    <a:lnL>
                      <a:noFill/>
                    </a:lnL>
                    <a:lnR>
                      <a:noFill/>
                    </a:lnR>
                    <a:lnT>
                      <a:noFill/>
                    </a:lnT>
                    <a:lnB>
                      <a:noFill/>
                    </a:lnB>
                    <a:noFill/>
                  </a:tcPr>
                </a:tc>
                <a:tc>
                  <a:txBody>
                    <a:bodyPr/>
                    <a:lstStyle/>
                    <a:p>
                      <a:r>
                        <a:rPr lang="en-US" sz="1600" dirty="0"/>
                        <a:t>Cloud-based; no local server infrastructure required</a:t>
                      </a:r>
                    </a:p>
                  </a:txBody>
                  <a:tcPr marL="80238" marR="80238" marT="40119" marB="40119" anchor="ctr">
                    <a:lnL>
                      <a:noFill/>
                    </a:lnL>
                    <a:lnR>
                      <a:noFill/>
                    </a:lnR>
                    <a:lnT>
                      <a:noFill/>
                    </a:lnT>
                    <a:lnB>
                      <a:noFill/>
                    </a:lnB>
                    <a:noFill/>
                  </a:tcPr>
                </a:tc>
                <a:extLst>
                  <a:ext uri="{0D108BD9-81ED-4DB2-BD59-A6C34878D82A}">
                    <a16:rowId xmlns:a16="http://schemas.microsoft.com/office/drawing/2014/main" val="1307413529"/>
                  </a:ext>
                </a:extLst>
              </a:tr>
            </a:tbl>
          </a:graphicData>
        </a:graphic>
      </p:graphicFrame>
    </p:spTree>
    <p:extLst>
      <p:ext uri="{BB962C8B-B14F-4D97-AF65-F5344CB8AC3E}">
        <p14:creationId xmlns:p14="http://schemas.microsoft.com/office/powerpoint/2010/main" val="3202024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18A6E-8760-3D21-8F9F-C6943189E16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0480921-0D93-AE49-34D5-F3F7912541A9}"/>
              </a:ext>
            </a:extLst>
          </p:cNvPr>
          <p:cNvSpPr txBox="1"/>
          <p:nvPr/>
        </p:nvSpPr>
        <p:spPr>
          <a:xfrm>
            <a:off x="2467897" y="592083"/>
            <a:ext cx="9311148" cy="584775"/>
          </a:xfrm>
          <a:prstGeom prst="rect">
            <a:avLst/>
          </a:prstGeom>
          <a:noFill/>
        </p:spPr>
        <p:txBody>
          <a:bodyPr wrap="square">
            <a:spAutoFit/>
          </a:bodyPr>
          <a:lstStyle/>
          <a:p>
            <a:r>
              <a:rPr lang="en-US" sz="3200" dirty="0"/>
              <a:t>📚 </a:t>
            </a:r>
            <a:r>
              <a:rPr lang="en-US" sz="3200" b="1" dirty="0">
                <a:solidFill>
                  <a:schemeClr val="accent1"/>
                </a:solidFill>
                <a:latin typeface="Arial Black" panose="020B0A04020102020204" pitchFamily="34" charset="0"/>
              </a:rPr>
              <a:t>Libraries and Tools Used</a:t>
            </a:r>
            <a:endParaRPr lang="en-IN" sz="3200" b="1" dirty="0">
              <a:solidFill>
                <a:schemeClr val="accent1"/>
              </a:solidFill>
              <a:latin typeface="Arial Black" panose="020B0A04020102020204" pitchFamily="34" charset="0"/>
            </a:endParaRPr>
          </a:p>
        </p:txBody>
      </p:sp>
      <p:graphicFrame>
        <p:nvGraphicFramePr>
          <p:cNvPr id="4" name="Table 3">
            <a:extLst>
              <a:ext uri="{FF2B5EF4-FFF2-40B4-BE49-F238E27FC236}">
                <a16:creationId xmlns:a16="http://schemas.microsoft.com/office/drawing/2014/main" id="{2D679AB2-A5E0-9237-CD86-C99689919A04}"/>
              </a:ext>
            </a:extLst>
          </p:cNvPr>
          <p:cNvGraphicFramePr>
            <a:graphicFrameLocks noGrp="1"/>
          </p:cNvGraphicFramePr>
          <p:nvPr>
            <p:extLst>
              <p:ext uri="{D42A27DB-BD31-4B8C-83A1-F6EECF244321}">
                <p14:modId xmlns:p14="http://schemas.microsoft.com/office/powerpoint/2010/main" val="928769422"/>
              </p:ext>
            </p:extLst>
          </p:nvPr>
        </p:nvGraphicFramePr>
        <p:xfrm>
          <a:off x="186813" y="1414464"/>
          <a:ext cx="11906865" cy="5064994"/>
        </p:xfrm>
        <a:graphic>
          <a:graphicData uri="http://schemas.openxmlformats.org/drawingml/2006/table">
            <a:tbl>
              <a:tblPr/>
              <a:tblGrid>
                <a:gridCol w="3968955">
                  <a:extLst>
                    <a:ext uri="{9D8B030D-6E8A-4147-A177-3AD203B41FA5}">
                      <a16:colId xmlns:a16="http://schemas.microsoft.com/office/drawing/2014/main" val="1189296314"/>
                    </a:ext>
                  </a:extLst>
                </a:gridCol>
                <a:gridCol w="3968955">
                  <a:extLst>
                    <a:ext uri="{9D8B030D-6E8A-4147-A177-3AD203B41FA5}">
                      <a16:colId xmlns:a16="http://schemas.microsoft.com/office/drawing/2014/main" val="2221741122"/>
                    </a:ext>
                  </a:extLst>
                </a:gridCol>
                <a:gridCol w="3968955">
                  <a:extLst>
                    <a:ext uri="{9D8B030D-6E8A-4147-A177-3AD203B41FA5}">
                      <a16:colId xmlns:a16="http://schemas.microsoft.com/office/drawing/2014/main" val="1094319947"/>
                    </a:ext>
                  </a:extLst>
                </a:gridCol>
              </a:tblGrid>
              <a:tr h="361786">
                <a:tc>
                  <a:txBody>
                    <a:bodyPr/>
                    <a:lstStyle/>
                    <a:p>
                      <a:r>
                        <a:rPr lang="en-IN" sz="1800" b="1"/>
                        <a:t>Category</a:t>
                      </a:r>
                      <a:endParaRPr lang="en-IN" sz="1800"/>
                    </a:p>
                  </a:txBody>
                  <a:tcPr marL="81671" marR="81671" marT="40836" marB="40836" anchor="ctr">
                    <a:lnL>
                      <a:noFill/>
                    </a:lnL>
                    <a:lnR>
                      <a:noFill/>
                    </a:lnR>
                    <a:lnT>
                      <a:noFill/>
                    </a:lnT>
                    <a:lnB>
                      <a:noFill/>
                    </a:lnB>
                    <a:solidFill>
                      <a:schemeClr val="accent2"/>
                    </a:solidFill>
                  </a:tcPr>
                </a:tc>
                <a:tc>
                  <a:txBody>
                    <a:bodyPr/>
                    <a:lstStyle/>
                    <a:p>
                      <a:r>
                        <a:rPr lang="en-IN" sz="1800" b="1"/>
                        <a:t>Tool / Library / Platform</a:t>
                      </a:r>
                      <a:endParaRPr lang="en-IN" sz="1800"/>
                    </a:p>
                  </a:txBody>
                  <a:tcPr marL="81671" marR="81671" marT="40836" marB="40836" anchor="ctr">
                    <a:lnL>
                      <a:noFill/>
                    </a:lnL>
                    <a:lnR>
                      <a:noFill/>
                    </a:lnR>
                    <a:lnT>
                      <a:noFill/>
                    </a:lnT>
                    <a:lnB>
                      <a:noFill/>
                    </a:lnB>
                    <a:solidFill>
                      <a:schemeClr val="accent2"/>
                    </a:solidFill>
                  </a:tcPr>
                </a:tc>
                <a:tc>
                  <a:txBody>
                    <a:bodyPr/>
                    <a:lstStyle/>
                    <a:p>
                      <a:r>
                        <a:rPr lang="en-IN" sz="1800" b="1" dirty="0"/>
                        <a:t>Purpose / Description</a:t>
                      </a:r>
                      <a:endParaRPr lang="en-IN" sz="1800" dirty="0"/>
                    </a:p>
                  </a:txBody>
                  <a:tcPr marL="81671" marR="81671" marT="40836" marB="40836" anchor="ctr">
                    <a:lnL>
                      <a:noFill/>
                    </a:lnL>
                    <a:lnR>
                      <a:noFill/>
                    </a:lnR>
                    <a:lnT>
                      <a:noFill/>
                    </a:lnT>
                    <a:lnB>
                      <a:noFill/>
                    </a:lnB>
                    <a:solidFill>
                      <a:schemeClr val="accent2"/>
                    </a:solidFill>
                  </a:tcPr>
                </a:tc>
                <a:extLst>
                  <a:ext uri="{0D108BD9-81ED-4DB2-BD59-A6C34878D82A}">
                    <a16:rowId xmlns:a16="http://schemas.microsoft.com/office/drawing/2014/main" val="677176243"/>
                  </a:ext>
                </a:extLst>
              </a:tr>
              <a:tr h="633124">
                <a:tc>
                  <a:txBody>
                    <a:bodyPr/>
                    <a:lstStyle/>
                    <a:p>
                      <a:r>
                        <a:rPr lang="en-IN" sz="1600"/>
                        <a:t>🧠 Large Language Model</a:t>
                      </a:r>
                    </a:p>
                  </a:txBody>
                  <a:tcPr marL="81671" marR="81671" marT="40836" marB="40836" anchor="ctr">
                    <a:lnL>
                      <a:noFill/>
                    </a:lnL>
                    <a:lnR>
                      <a:noFill/>
                    </a:lnR>
                    <a:lnT>
                      <a:noFill/>
                    </a:lnT>
                    <a:lnB>
                      <a:noFill/>
                    </a:lnB>
                    <a:noFill/>
                  </a:tcPr>
                </a:tc>
                <a:tc>
                  <a:txBody>
                    <a:bodyPr/>
                    <a:lstStyle/>
                    <a:p>
                      <a:r>
                        <a:rPr lang="en-IN" sz="1600"/>
                        <a:t>IBM Granite (granite-3-3b-instruct)</a:t>
                      </a:r>
                    </a:p>
                  </a:txBody>
                  <a:tcPr marL="81671" marR="81671" marT="40836" marB="40836" anchor="ctr">
                    <a:lnL>
                      <a:noFill/>
                    </a:lnL>
                    <a:lnR>
                      <a:noFill/>
                    </a:lnR>
                    <a:lnT>
                      <a:noFill/>
                    </a:lnT>
                    <a:lnB>
                      <a:noFill/>
                    </a:lnB>
                    <a:noFill/>
                  </a:tcPr>
                </a:tc>
                <a:tc>
                  <a:txBody>
                    <a:bodyPr/>
                    <a:lstStyle/>
                    <a:p>
                      <a:r>
                        <a:rPr lang="en-US" sz="1600" dirty="0"/>
                        <a:t>Generates natural language answers from retrieved context</a:t>
                      </a:r>
                    </a:p>
                  </a:txBody>
                  <a:tcPr marL="81671" marR="81671" marT="40836" marB="40836" anchor="ctr">
                    <a:lnL>
                      <a:noFill/>
                    </a:lnL>
                    <a:lnR>
                      <a:noFill/>
                    </a:lnR>
                    <a:lnT>
                      <a:noFill/>
                    </a:lnT>
                    <a:lnB>
                      <a:noFill/>
                    </a:lnB>
                    <a:noFill/>
                  </a:tcPr>
                </a:tc>
                <a:extLst>
                  <a:ext uri="{0D108BD9-81ED-4DB2-BD59-A6C34878D82A}">
                    <a16:rowId xmlns:a16="http://schemas.microsoft.com/office/drawing/2014/main" val="1828951653"/>
                  </a:ext>
                </a:extLst>
              </a:tr>
              <a:tr h="904464">
                <a:tc>
                  <a:txBody>
                    <a:bodyPr/>
                    <a:lstStyle/>
                    <a:p>
                      <a:r>
                        <a:rPr lang="en-IN" sz="1600" dirty="0"/>
                        <a:t>🔍 RAG Architecture</a:t>
                      </a:r>
                    </a:p>
                  </a:txBody>
                  <a:tcPr marL="81671" marR="81671" marT="40836" marB="40836" anchor="ctr">
                    <a:lnL>
                      <a:noFill/>
                    </a:lnL>
                    <a:lnR>
                      <a:noFill/>
                    </a:lnR>
                    <a:lnT>
                      <a:noFill/>
                    </a:lnT>
                    <a:lnB>
                      <a:noFill/>
                    </a:lnB>
                    <a:noFill/>
                  </a:tcPr>
                </a:tc>
                <a:tc>
                  <a:txBody>
                    <a:bodyPr/>
                    <a:lstStyle/>
                    <a:p>
                      <a:r>
                        <a:rPr lang="en-IN" sz="1600" b="1"/>
                        <a:t>Retrieval-Augmented Generation (RAG)</a:t>
                      </a:r>
                      <a:endParaRPr lang="en-IN" sz="1600"/>
                    </a:p>
                  </a:txBody>
                  <a:tcPr marL="81671" marR="81671" marT="40836" marB="40836" anchor="ctr">
                    <a:lnL>
                      <a:noFill/>
                    </a:lnL>
                    <a:lnR>
                      <a:noFill/>
                    </a:lnR>
                    <a:lnT>
                      <a:noFill/>
                    </a:lnT>
                    <a:lnB>
                      <a:noFill/>
                    </a:lnB>
                    <a:noFill/>
                  </a:tcPr>
                </a:tc>
                <a:tc>
                  <a:txBody>
                    <a:bodyPr/>
                    <a:lstStyle/>
                    <a:p>
                      <a:r>
                        <a:rPr lang="en-US" sz="1600" dirty="0"/>
                        <a:t>Framework to retrieve document data and generate grounded answers</a:t>
                      </a:r>
                    </a:p>
                  </a:txBody>
                  <a:tcPr marL="81671" marR="81671" marT="40836" marB="40836" anchor="ctr">
                    <a:lnL>
                      <a:noFill/>
                    </a:lnL>
                    <a:lnR>
                      <a:noFill/>
                    </a:lnR>
                    <a:lnT>
                      <a:noFill/>
                    </a:lnT>
                    <a:lnB>
                      <a:noFill/>
                    </a:lnB>
                    <a:noFill/>
                  </a:tcPr>
                </a:tc>
                <a:extLst>
                  <a:ext uri="{0D108BD9-81ED-4DB2-BD59-A6C34878D82A}">
                    <a16:rowId xmlns:a16="http://schemas.microsoft.com/office/drawing/2014/main" val="2675871030"/>
                  </a:ext>
                </a:extLst>
              </a:tr>
              <a:tr h="633124">
                <a:tc>
                  <a:txBody>
                    <a:bodyPr/>
                    <a:lstStyle/>
                    <a:p>
                      <a:r>
                        <a:rPr lang="en-IN" sz="1600"/>
                        <a:t>📁 Document Handling</a:t>
                      </a:r>
                    </a:p>
                  </a:txBody>
                  <a:tcPr marL="81671" marR="81671" marT="40836" marB="40836" anchor="ctr">
                    <a:lnL>
                      <a:noFill/>
                    </a:lnL>
                    <a:lnR>
                      <a:noFill/>
                    </a:lnR>
                    <a:lnT>
                      <a:noFill/>
                    </a:lnT>
                    <a:lnB>
                      <a:noFill/>
                    </a:lnB>
                    <a:noFill/>
                  </a:tcPr>
                </a:tc>
                <a:tc>
                  <a:txBody>
                    <a:bodyPr/>
                    <a:lstStyle/>
                    <a:p>
                      <a:r>
                        <a:rPr lang="en-IN" sz="1600" b="1"/>
                        <a:t>Watsonx Vector Store</a:t>
                      </a:r>
                      <a:endParaRPr lang="en-IN" sz="1600"/>
                    </a:p>
                  </a:txBody>
                  <a:tcPr marL="81671" marR="81671" marT="40836" marB="40836" anchor="ctr">
                    <a:lnL>
                      <a:noFill/>
                    </a:lnL>
                    <a:lnR>
                      <a:noFill/>
                    </a:lnR>
                    <a:lnT>
                      <a:noFill/>
                    </a:lnT>
                    <a:lnB>
                      <a:noFill/>
                    </a:lnB>
                    <a:noFill/>
                  </a:tcPr>
                </a:tc>
                <a:tc>
                  <a:txBody>
                    <a:bodyPr/>
                    <a:lstStyle/>
                    <a:p>
                      <a:r>
                        <a:rPr lang="en-US" sz="1600"/>
                        <a:t>Stores and indexes uploaded documents for retrieval</a:t>
                      </a:r>
                    </a:p>
                  </a:txBody>
                  <a:tcPr marL="81671" marR="81671" marT="40836" marB="40836" anchor="ctr">
                    <a:lnL>
                      <a:noFill/>
                    </a:lnL>
                    <a:lnR>
                      <a:noFill/>
                    </a:lnR>
                    <a:lnT>
                      <a:noFill/>
                    </a:lnT>
                    <a:lnB>
                      <a:noFill/>
                    </a:lnB>
                    <a:noFill/>
                  </a:tcPr>
                </a:tc>
                <a:extLst>
                  <a:ext uri="{0D108BD9-81ED-4DB2-BD59-A6C34878D82A}">
                    <a16:rowId xmlns:a16="http://schemas.microsoft.com/office/drawing/2014/main" val="2845325722"/>
                  </a:ext>
                </a:extLst>
              </a:tr>
              <a:tr h="633124">
                <a:tc>
                  <a:txBody>
                    <a:bodyPr/>
                    <a:lstStyle/>
                    <a:p>
                      <a:r>
                        <a:rPr lang="en-IN" sz="1600"/>
                        <a:t>💬 Prompt Engine</a:t>
                      </a:r>
                    </a:p>
                  </a:txBody>
                  <a:tcPr marL="81671" marR="81671" marT="40836" marB="40836" anchor="ctr">
                    <a:lnL>
                      <a:noFill/>
                    </a:lnL>
                    <a:lnR>
                      <a:noFill/>
                    </a:lnR>
                    <a:lnT>
                      <a:noFill/>
                    </a:lnT>
                    <a:lnB>
                      <a:noFill/>
                    </a:lnB>
                    <a:noFill/>
                  </a:tcPr>
                </a:tc>
                <a:tc>
                  <a:txBody>
                    <a:bodyPr/>
                    <a:lstStyle/>
                    <a:p>
                      <a:r>
                        <a:rPr lang="en-IN" sz="1600" b="1"/>
                        <a:t>Watsonx Prompt Lab (Structured)</a:t>
                      </a:r>
                      <a:endParaRPr lang="en-IN" sz="1600"/>
                    </a:p>
                  </a:txBody>
                  <a:tcPr marL="81671" marR="81671" marT="40836" marB="40836" anchor="ctr">
                    <a:lnL>
                      <a:noFill/>
                    </a:lnL>
                    <a:lnR>
                      <a:noFill/>
                    </a:lnR>
                    <a:lnT>
                      <a:noFill/>
                    </a:lnT>
                    <a:lnB>
                      <a:noFill/>
                    </a:lnB>
                    <a:noFill/>
                  </a:tcPr>
                </a:tc>
                <a:tc>
                  <a:txBody>
                    <a:bodyPr/>
                    <a:lstStyle/>
                    <a:p>
                      <a:r>
                        <a:rPr lang="en-US" sz="1600"/>
                        <a:t>Runs instruction + input prompts for controlled LLM outputs</a:t>
                      </a:r>
                    </a:p>
                  </a:txBody>
                  <a:tcPr marL="81671" marR="81671" marT="40836" marB="40836" anchor="ctr">
                    <a:lnL>
                      <a:noFill/>
                    </a:lnL>
                    <a:lnR>
                      <a:noFill/>
                    </a:lnR>
                    <a:lnT>
                      <a:noFill/>
                    </a:lnT>
                    <a:lnB>
                      <a:noFill/>
                    </a:lnB>
                    <a:noFill/>
                  </a:tcPr>
                </a:tc>
                <a:extLst>
                  <a:ext uri="{0D108BD9-81ED-4DB2-BD59-A6C34878D82A}">
                    <a16:rowId xmlns:a16="http://schemas.microsoft.com/office/drawing/2014/main" val="3596675512"/>
                  </a:ext>
                </a:extLst>
              </a:tr>
              <a:tr h="633124">
                <a:tc>
                  <a:txBody>
                    <a:bodyPr/>
                    <a:lstStyle/>
                    <a:p>
                      <a:r>
                        <a:rPr lang="en-IN" sz="1600"/>
                        <a:t>☁️ Cloud Platform</a:t>
                      </a:r>
                    </a:p>
                  </a:txBody>
                  <a:tcPr marL="81671" marR="81671" marT="40836" marB="40836" anchor="ctr">
                    <a:lnL>
                      <a:noFill/>
                    </a:lnL>
                    <a:lnR>
                      <a:noFill/>
                    </a:lnR>
                    <a:lnT>
                      <a:noFill/>
                    </a:lnT>
                    <a:lnB>
                      <a:noFill/>
                    </a:lnB>
                    <a:noFill/>
                  </a:tcPr>
                </a:tc>
                <a:tc>
                  <a:txBody>
                    <a:bodyPr/>
                    <a:lstStyle/>
                    <a:p>
                      <a:r>
                        <a:rPr lang="en-IN" sz="1600" b="1"/>
                        <a:t>IBM Cloud Lite</a:t>
                      </a:r>
                      <a:endParaRPr lang="en-IN" sz="1600"/>
                    </a:p>
                  </a:txBody>
                  <a:tcPr marL="81671" marR="81671" marT="40836" marB="40836" anchor="ctr">
                    <a:lnL>
                      <a:noFill/>
                    </a:lnL>
                    <a:lnR>
                      <a:noFill/>
                    </a:lnR>
                    <a:lnT>
                      <a:noFill/>
                    </a:lnT>
                    <a:lnB>
                      <a:noFill/>
                    </a:lnB>
                    <a:noFill/>
                  </a:tcPr>
                </a:tc>
                <a:tc>
                  <a:txBody>
                    <a:bodyPr/>
                    <a:lstStyle/>
                    <a:p>
                      <a:r>
                        <a:rPr lang="en-US" sz="1600"/>
                        <a:t>Hosting and deploying Watsonx AI services</a:t>
                      </a:r>
                    </a:p>
                  </a:txBody>
                  <a:tcPr marL="81671" marR="81671" marT="40836" marB="40836" anchor="ctr">
                    <a:lnL>
                      <a:noFill/>
                    </a:lnL>
                    <a:lnR>
                      <a:noFill/>
                    </a:lnR>
                    <a:lnT>
                      <a:noFill/>
                    </a:lnT>
                    <a:lnB>
                      <a:noFill/>
                    </a:lnB>
                    <a:noFill/>
                  </a:tcPr>
                </a:tc>
                <a:extLst>
                  <a:ext uri="{0D108BD9-81ED-4DB2-BD59-A6C34878D82A}">
                    <a16:rowId xmlns:a16="http://schemas.microsoft.com/office/drawing/2014/main" val="3619297413"/>
                  </a:ext>
                </a:extLst>
              </a:tr>
              <a:tr h="633124">
                <a:tc>
                  <a:txBody>
                    <a:bodyPr/>
                    <a:lstStyle/>
                    <a:p>
                      <a:r>
                        <a:rPr lang="en-IN" sz="1600"/>
                        <a:t>📑 File Format</a:t>
                      </a:r>
                    </a:p>
                  </a:txBody>
                  <a:tcPr marL="81671" marR="81671" marT="40836" marB="40836" anchor="ctr">
                    <a:lnL>
                      <a:noFill/>
                    </a:lnL>
                    <a:lnR>
                      <a:noFill/>
                    </a:lnR>
                    <a:lnT>
                      <a:noFill/>
                    </a:lnT>
                    <a:lnB>
                      <a:noFill/>
                    </a:lnB>
                    <a:noFill/>
                  </a:tcPr>
                </a:tc>
                <a:tc>
                  <a:txBody>
                    <a:bodyPr/>
                    <a:lstStyle/>
                    <a:p>
                      <a:r>
                        <a:rPr lang="en-IN" sz="1600"/>
                        <a:t>.txt / .docx / .pptx</a:t>
                      </a:r>
                    </a:p>
                  </a:txBody>
                  <a:tcPr marL="81671" marR="81671" marT="40836" marB="40836" anchor="ctr">
                    <a:lnL>
                      <a:noFill/>
                    </a:lnL>
                    <a:lnR>
                      <a:noFill/>
                    </a:lnR>
                    <a:lnT>
                      <a:noFill/>
                    </a:lnT>
                    <a:lnB>
                      <a:noFill/>
                    </a:lnB>
                    <a:noFill/>
                  </a:tcPr>
                </a:tc>
                <a:tc>
                  <a:txBody>
                    <a:bodyPr/>
                    <a:lstStyle/>
                    <a:p>
                      <a:r>
                        <a:rPr lang="en-US" sz="1600"/>
                        <a:t>Input file format for knowledge base (e.g., FAQs, brochures)</a:t>
                      </a:r>
                    </a:p>
                  </a:txBody>
                  <a:tcPr marL="81671" marR="81671" marT="40836" marB="40836" anchor="ctr">
                    <a:lnL>
                      <a:noFill/>
                    </a:lnL>
                    <a:lnR>
                      <a:noFill/>
                    </a:lnR>
                    <a:lnT>
                      <a:noFill/>
                    </a:lnT>
                    <a:lnB>
                      <a:noFill/>
                    </a:lnB>
                    <a:noFill/>
                  </a:tcPr>
                </a:tc>
                <a:extLst>
                  <a:ext uri="{0D108BD9-81ED-4DB2-BD59-A6C34878D82A}">
                    <a16:rowId xmlns:a16="http://schemas.microsoft.com/office/drawing/2014/main" val="3324855531"/>
                  </a:ext>
                </a:extLst>
              </a:tr>
              <a:tr h="633124">
                <a:tc>
                  <a:txBody>
                    <a:bodyPr/>
                    <a:lstStyle/>
                    <a:p>
                      <a:r>
                        <a:rPr lang="en-IN" sz="1600"/>
                        <a:t>📊 Evaluation Metrics</a:t>
                      </a:r>
                    </a:p>
                  </a:txBody>
                  <a:tcPr marL="81671" marR="81671" marT="40836" marB="40836" anchor="ctr">
                    <a:lnL>
                      <a:noFill/>
                    </a:lnL>
                    <a:lnR>
                      <a:noFill/>
                    </a:lnR>
                    <a:lnT>
                      <a:noFill/>
                    </a:lnT>
                    <a:lnB>
                      <a:noFill/>
                    </a:lnB>
                    <a:noFill/>
                  </a:tcPr>
                </a:tc>
                <a:tc>
                  <a:txBody>
                    <a:bodyPr/>
                    <a:lstStyle/>
                    <a:p>
                      <a:r>
                        <a:rPr lang="en-IN" sz="1600"/>
                        <a:t>N/A (Manual Review)</a:t>
                      </a:r>
                    </a:p>
                  </a:txBody>
                  <a:tcPr marL="81671" marR="81671" marT="40836" marB="40836" anchor="ctr">
                    <a:lnL>
                      <a:noFill/>
                    </a:lnL>
                    <a:lnR>
                      <a:noFill/>
                    </a:lnR>
                    <a:lnT>
                      <a:noFill/>
                    </a:lnT>
                    <a:lnB>
                      <a:noFill/>
                    </a:lnB>
                    <a:noFill/>
                  </a:tcPr>
                </a:tc>
                <a:tc>
                  <a:txBody>
                    <a:bodyPr/>
                    <a:lstStyle/>
                    <a:p>
                      <a:r>
                        <a:rPr lang="en-US" sz="1600" dirty="0"/>
                        <a:t>Evaluation based on relevance, accuracy, completeness</a:t>
                      </a:r>
                    </a:p>
                  </a:txBody>
                  <a:tcPr marL="81671" marR="81671" marT="40836" marB="40836" anchor="ctr">
                    <a:lnL>
                      <a:noFill/>
                    </a:lnL>
                    <a:lnR>
                      <a:noFill/>
                    </a:lnR>
                    <a:lnT>
                      <a:noFill/>
                    </a:lnT>
                    <a:lnB>
                      <a:noFill/>
                    </a:lnB>
                    <a:noFill/>
                  </a:tcPr>
                </a:tc>
                <a:extLst>
                  <a:ext uri="{0D108BD9-81ED-4DB2-BD59-A6C34878D82A}">
                    <a16:rowId xmlns:a16="http://schemas.microsoft.com/office/drawing/2014/main" val="3096848497"/>
                  </a:ext>
                </a:extLst>
              </a:tr>
            </a:tbl>
          </a:graphicData>
        </a:graphic>
      </p:graphicFrame>
    </p:spTree>
    <p:extLst>
      <p:ext uri="{BB962C8B-B14F-4D97-AF65-F5344CB8AC3E}">
        <p14:creationId xmlns:p14="http://schemas.microsoft.com/office/powerpoint/2010/main" val="3804849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9EA11-EC90-0F86-2501-7FE826444128}"/>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586155E6-33FE-BCA8-E4B2-D2CE874288AB}"/>
              </a:ext>
            </a:extLst>
          </p:cNvPr>
          <p:cNvPicPr>
            <a:picLocks noChangeAspect="1"/>
          </p:cNvPicPr>
          <p:nvPr/>
        </p:nvPicPr>
        <p:blipFill>
          <a:blip r:embed="rId2"/>
          <a:stretch>
            <a:fillRect/>
          </a:stretch>
        </p:blipFill>
        <p:spPr>
          <a:xfrm>
            <a:off x="137651" y="1070482"/>
            <a:ext cx="1270819" cy="1270819"/>
          </a:xfrm>
          <a:prstGeom prst="rect">
            <a:avLst/>
          </a:prstGeom>
        </p:spPr>
      </p:pic>
      <p:pic>
        <p:nvPicPr>
          <p:cNvPr id="11" name="Picture 10">
            <a:extLst>
              <a:ext uri="{FF2B5EF4-FFF2-40B4-BE49-F238E27FC236}">
                <a16:creationId xmlns:a16="http://schemas.microsoft.com/office/drawing/2014/main" id="{0D87B95F-D12B-10BA-34A4-B412BB3C5C42}"/>
              </a:ext>
            </a:extLst>
          </p:cNvPr>
          <p:cNvPicPr>
            <a:picLocks noChangeAspect="1"/>
          </p:cNvPicPr>
          <p:nvPr/>
        </p:nvPicPr>
        <p:blipFill>
          <a:blip r:embed="rId2"/>
          <a:stretch>
            <a:fillRect/>
          </a:stretch>
        </p:blipFill>
        <p:spPr>
          <a:xfrm>
            <a:off x="4154129" y="1070482"/>
            <a:ext cx="1270819" cy="1270819"/>
          </a:xfrm>
          <a:prstGeom prst="rect">
            <a:avLst/>
          </a:prstGeom>
        </p:spPr>
      </p:pic>
      <p:pic>
        <p:nvPicPr>
          <p:cNvPr id="12" name="Picture 11">
            <a:extLst>
              <a:ext uri="{FF2B5EF4-FFF2-40B4-BE49-F238E27FC236}">
                <a16:creationId xmlns:a16="http://schemas.microsoft.com/office/drawing/2014/main" id="{ABE3BBEC-B249-D0B6-E0EE-1C4B6DEBA4E2}"/>
              </a:ext>
            </a:extLst>
          </p:cNvPr>
          <p:cNvPicPr>
            <a:picLocks noChangeAspect="1"/>
          </p:cNvPicPr>
          <p:nvPr/>
        </p:nvPicPr>
        <p:blipFill>
          <a:blip r:embed="rId2"/>
          <a:stretch>
            <a:fillRect/>
          </a:stretch>
        </p:blipFill>
        <p:spPr>
          <a:xfrm>
            <a:off x="8170607" y="1070482"/>
            <a:ext cx="1270819" cy="1270819"/>
          </a:xfrm>
          <a:prstGeom prst="rect">
            <a:avLst/>
          </a:prstGeom>
        </p:spPr>
      </p:pic>
      <p:sp>
        <p:nvSpPr>
          <p:cNvPr id="14" name="TextBox 13">
            <a:extLst>
              <a:ext uri="{FF2B5EF4-FFF2-40B4-BE49-F238E27FC236}">
                <a16:creationId xmlns:a16="http://schemas.microsoft.com/office/drawing/2014/main" id="{5906948A-F5AF-5A1E-140F-F49DF6ECCACB}"/>
              </a:ext>
            </a:extLst>
          </p:cNvPr>
          <p:cNvSpPr txBox="1"/>
          <p:nvPr/>
        </p:nvSpPr>
        <p:spPr>
          <a:xfrm>
            <a:off x="1278194" y="669282"/>
            <a:ext cx="2635045" cy="803938"/>
          </a:xfrm>
          <a:prstGeom prst="rect">
            <a:avLst/>
          </a:prstGeom>
          <a:noFill/>
        </p:spPr>
        <p:txBody>
          <a:bodyPr wrap="square">
            <a:spAutoFit/>
          </a:bodyPr>
          <a:lstStyle/>
          <a:p>
            <a:pPr marL="0" indent="0" algn="ctr">
              <a:lnSpc>
                <a:spcPts val="2900"/>
              </a:lnSpc>
              <a:buNone/>
            </a:pPr>
            <a:r>
              <a:rPr lang="en-US" sz="1800" b="1" dirty="0">
                <a:solidFill>
                  <a:srgbClr val="000000"/>
                </a:solidFill>
                <a:latin typeface="Arial Black" panose="020B0A04020102020204" pitchFamily="34" charset="0"/>
                <a:ea typeface="思源黑体-SemiBold" pitchFamily="34" charset="-122"/>
                <a:cs typeface="思源黑体-SemiBold" pitchFamily="34" charset="-120"/>
              </a:rPr>
              <a:t>Define Project Scope</a:t>
            </a:r>
            <a:endParaRPr lang="en-US" sz="1800" b="1" dirty="0">
              <a:latin typeface="Arial Black" panose="020B0A04020102020204" pitchFamily="34" charset="0"/>
            </a:endParaRPr>
          </a:p>
        </p:txBody>
      </p:sp>
      <p:sp>
        <p:nvSpPr>
          <p:cNvPr id="16" name="TextBox 15">
            <a:extLst>
              <a:ext uri="{FF2B5EF4-FFF2-40B4-BE49-F238E27FC236}">
                <a16:creationId xmlns:a16="http://schemas.microsoft.com/office/drawing/2014/main" id="{39026925-B851-2ABF-4983-81B4D4F3B1C8}"/>
              </a:ext>
            </a:extLst>
          </p:cNvPr>
          <p:cNvSpPr txBox="1"/>
          <p:nvPr/>
        </p:nvSpPr>
        <p:spPr>
          <a:xfrm>
            <a:off x="1418303" y="1547159"/>
            <a:ext cx="2603091" cy="667747"/>
          </a:xfrm>
          <a:prstGeom prst="rect">
            <a:avLst/>
          </a:prstGeom>
          <a:noFill/>
        </p:spPr>
        <p:txBody>
          <a:bodyPr wrap="square">
            <a:spAutoFit/>
          </a:bodyPr>
          <a:lstStyle/>
          <a:p>
            <a:pPr marL="0" indent="0" algn="ctr">
              <a:lnSpc>
                <a:spcPts val="2320"/>
              </a:lnSpc>
              <a:buNone/>
            </a:pPr>
            <a:r>
              <a:rPr lang="en-US" sz="1800" dirty="0">
                <a:solidFill>
                  <a:srgbClr val="000000"/>
                </a:solidFill>
                <a:latin typeface="Agency FB" panose="020B0503020202020204" pitchFamily="34" charset="0"/>
                <a:ea typeface="思源黑体-Medium" pitchFamily="34" charset="-122"/>
                <a:cs typeface="思源黑体-Medium" pitchFamily="34" charset="-120"/>
              </a:rPr>
              <a:t>Gathering requirements from stakeholders.</a:t>
            </a:r>
            <a:endParaRPr lang="en-US" sz="1800" dirty="0">
              <a:latin typeface="Agency FB" panose="020B0503020202020204" pitchFamily="34" charset="0"/>
            </a:endParaRPr>
          </a:p>
        </p:txBody>
      </p:sp>
      <p:sp>
        <p:nvSpPr>
          <p:cNvPr id="18" name="TextBox 17">
            <a:extLst>
              <a:ext uri="{FF2B5EF4-FFF2-40B4-BE49-F238E27FC236}">
                <a16:creationId xmlns:a16="http://schemas.microsoft.com/office/drawing/2014/main" id="{6EBB8301-C949-6400-8C09-ABDC44E859D0}"/>
              </a:ext>
            </a:extLst>
          </p:cNvPr>
          <p:cNvSpPr txBox="1"/>
          <p:nvPr/>
        </p:nvSpPr>
        <p:spPr>
          <a:xfrm>
            <a:off x="5319251" y="669282"/>
            <a:ext cx="2841523" cy="430502"/>
          </a:xfrm>
          <a:prstGeom prst="rect">
            <a:avLst/>
          </a:prstGeom>
          <a:noFill/>
        </p:spPr>
        <p:txBody>
          <a:bodyPr wrap="square">
            <a:spAutoFit/>
          </a:bodyPr>
          <a:lstStyle/>
          <a:p>
            <a:pPr marL="0" indent="0" algn="ctr">
              <a:lnSpc>
                <a:spcPts val="2900"/>
              </a:lnSpc>
              <a:buNone/>
            </a:pPr>
            <a:r>
              <a:rPr lang="en-US" sz="1800" b="1" dirty="0">
                <a:solidFill>
                  <a:srgbClr val="000000"/>
                </a:solidFill>
                <a:latin typeface="Arial Black" panose="020B0A04020102020204" pitchFamily="34" charset="0"/>
                <a:ea typeface="思源黑体-SemiBold" pitchFamily="34" charset="-122"/>
                <a:cs typeface="思源黑体-SemiBold" pitchFamily="34" charset="-120"/>
              </a:rPr>
              <a:t>Develop RAG Model</a:t>
            </a:r>
            <a:endParaRPr lang="en-US" sz="1800" b="1" dirty="0">
              <a:latin typeface="Arial Black" panose="020B0A04020102020204" pitchFamily="34" charset="0"/>
            </a:endParaRPr>
          </a:p>
        </p:txBody>
      </p:sp>
      <p:sp>
        <p:nvSpPr>
          <p:cNvPr id="20" name="TextBox 19">
            <a:extLst>
              <a:ext uri="{FF2B5EF4-FFF2-40B4-BE49-F238E27FC236}">
                <a16:creationId xmlns:a16="http://schemas.microsoft.com/office/drawing/2014/main" id="{0CF6AE65-7FBB-E2CE-5074-060DFB49D290}"/>
              </a:ext>
            </a:extLst>
          </p:cNvPr>
          <p:cNvSpPr txBox="1"/>
          <p:nvPr/>
        </p:nvSpPr>
        <p:spPr>
          <a:xfrm>
            <a:off x="9242322" y="1547159"/>
            <a:ext cx="3352802" cy="661591"/>
          </a:xfrm>
          <a:prstGeom prst="rect">
            <a:avLst/>
          </a:prstGeom>
          <a:noFill/>
        </p:spPr>
        <p:txBody>
          <a:bodyPr wrap="square">
            <a:spAutoFit/>
          </a:bodyPr>
          <a:lstStyle/>
          <a:p>
            <a:pPr algn="ctr">
              <a:lnSpc>
                <a:spcPts val="2320"/>
              </a:lnSpc>
            </a:pPr>
            <a:r>
              <a:rPr lang="en-US" dirty="0">
                <a:solidFill>
                  <a:srgbClr val="000000"/>
                </a:solidFill>
                <a:latin typeface="Agency FB" panose="020B0503020202020204" pitchFamily="34" charset="0"/>
                <a:ea typeface="思源黑体-Medium" pitchFamily="34" charset="-122"/>
                <a:cs typeface="思源黑体-Medium" pitchFamily="34" charset="-120"/>
              </a:rPr>
              <a:t>Testing for usability and navigation.</a:t>
            </a:r>
            <a:endParaRPr lang="en-US" dirty="0">
              <a:latin typeface="Agency FB" panose="020B0503020202020204" pitchFamily="34" charset="0"/>
            </a:endParaRPr>
          </a:p>
          <a:p>
            <a:pPr marL="0" indent="0" algn="ctr">
              <a:lnSpc>
                <a:spcPts val="2320"/>
              </a:lnSpc>
              <a:buNone/>
            </a:pPr>
            <a:endParaRPr lang="en-US" sz="1800" dirty="0"/>
          </a:p>
        </p:txBody>
      </p:sp>
      <p:sp>
        <p:nvSpPr>
          <p:cNvPr id="22" name="TextBox 21">
            <a:extLst>
              <a:ext uri="{FF2B5EF4-FFF2-40B4-BE49-F238E27FC236}">
                <a16:creationId xmlns:a16="http://schemas.microsoft.com/office/drawing/2014/main" id="{E6BEE10F-CF24-097F-59D8-BB96649EFA28}"/>
              </a:ext>
            </a:extLst>
          </p:cNvPr>
          <p:cNvSpPr txBox="1"/>
          <p:nvPr/>
        </p:nvSpPr>
        <p:spPr>
          <a:xfrm>
            <a:off x="5595786" y="1547159"/>
            <a:ext cx="2342535" cy="667747"/>
          </a:xfrm>
          <a:prstGeom prst="rect">
            <a:avLst/>
          </a:prstGeom>
          <a:noFill/>
        </p:spPr>
        <p:txBody>
          <a:bodyPr wrap="square">
            <a:spAutoFit/>
          </a:bodyPr>
          <a:lstStyle/>
          <a:p>
            <a:pPr marL="0" indent="0" algn="ctr">
              <a:lnSpc>
                <a:spcPts val="2320"/>
              </a:lnSpc>
              <a:buNone/>
            </a:pPr>
            <a:r>
              <a:rPr lang="en-US" sz="1800" dirty="0">
                <a:solidFill>
                  <a:srgbClr val="000000"/>
                </a:solidFill>
                <a:latin typeface="Agency FB" panose="020B0503020202020204" pitchFamily="34" charset="0"/>
                <a:ea typeface="思源黑体-Medium" pitchFamily="34" charset="-122"/>
                <a:cs typeface="思源黑体-Medium" pitchFamily="34" charset="-120"/>
              </a:rPr>
              <a:t>Training the model on relevant datasets</a:t>
            </a:r>
            <a:r>
              <a:rPr lang="en-US" sz="1800" dirty="0">
                <a:solidFill>
                  <a:srgbClr val="000000"/>
                </a:solidFill>
                <a:latin typeface="思源黑体-Medium" pitchFamily="34" charset="0"/>
                <a:ea typeface="思源黑体-Medium" pitchFamily="34" charset="-122"/>
                <a:cs typeface="思源黑体-Medium" pitchFamily="34" charset="-120"/>
              </a:rPr>
              <a:t>.</a:t>
            </a:r>
            <a:endParaRPr lang="en-US" sz="1800" dirty="0"/>
          </a:p>
        </p:txBody>
      </p:sp>
      <p:sp>
        <p:nvSpPr>
          <p:cNvPr id="24" name="TextBox 23">
            <a:extLst>
              <a:ext uri="{FF2B5EF4-FFF2-40B4-BE49-F238E27FC236}">
                <a16:creationId xmlns:a16="http://schemas.microsoft.com/office/drawing/2014/main" id="{E8AE16B2-3306-7219-7564-AFAE4DA40371}"/>
              </a:ext>
            </a:extLst>
          </p:cNvPr>
          <p:cNvSpPr txBox="1"/>
          <p:nvPr/>
        </p:nvSpPr>
        <p:spPr>
          <a:xfrm>
            <a:off x="9438968" y="639979"/>
            <a:ext cx="2632587" cy="803938"/>
          </a:xfrm>
          <a:prstGeom prst="rect">
            <a:avLst/>
          </a:prstGeom>
          <a:noFill/>
        </p:spPr>
        <p:txBody>
          <a:bodyPr wrap="square">
            <a:spAutoFit/>
          </a:bodyPr>
          <a:lstStyle/>
          <a:p>
            <a:pPr marL="0" indent="0" algn="ctr">
              <a:lnSpc>
                <a:spcPts val="2900"/>
              </a:lnSpc>
              <a:buNone/>
            </a:pPr>
            <a:r>
              <a:rPr lang="en-US" sz="1800" b="1" dirty="0">
                <a:solidFill>
                  <a:srgbClr val="000000"/>
                </a:solidFill>
                <a:latin typeface="Arial Black" panose="020B0A04020102020204" pitchFamily="34" charset="0"/>
                <a:ea typeface="思源黑体-SemiBold" pitchFamily="34" charset="-122"/>
                <a:cs typeface="思源黑体-SemiBold" pitchFamily="34" charset="-120"/>
              </a:rPr>
              <a:t>Design User Interface</a:t>
            </a:r>
            <a:endParaRPr lang="en-US" sz="1800" b="1" dirty="0">
              <a:latin typeface="Arial Black" panose="020B0A04020102020204" pitchFamily="34" charset="0"/>
            </a:endParaRPr>
          </a:p>
        </p:txBody>
      </p:sp>
      <p:pic>
        <p:nvPicPr>
          <p:cNvPr id="25" name="Picture 24">
            <a:extLst>
              <a:ext uri="{FF2B5EF4-FFF2-40B4-BE49-F238E27FC236}">
                <a16:creationId xmlns:a16="http://schemas.microsoft.com/office/drawing/2014/main" id="{667BF499-13A5-93DC-1E61-E79AD2C2EED1}"/>
              </a:ext>
            </a:extLst>
          </p:cNvPr>
          <p:cNvPicPr>
            <a:picLocks noChangeAspect="1"/>
          </p:cNvPicPr>
          <p:nvPr/>
        </p:nvPicPr>
        <p:blipFill>
          <a:blip r:embed="rId2"/>
          <a:stretch>
            <a:fillRect/>
          </a:stretch>
        </p:blipFill>
        <p:spPr>
          <a:xfrm>
            <a:off x="137651" y="3016981"/>
            <a:ext cx="1270819" cy="1270819"/>
          </a:xfrm>
          <a:prstGeom prst="rect">
            <a:avLst/>
          </a:prstGeom>
        </p:spPr>
      </p:pic>
      <p:pic>
        <p:nvPicPr>
          <p:cNvPr id="26" name="Picture 25">
            <a:extLst>
              <a:ext uri="{FF2B5EF4-FFF2-40B4-BE49-F238E27FC236}">
                <a16:creationId xmlns:a16="http://schemas.microsoft.com/office/drawing/2014/main" id="{3D6B57B7-BF7D-CE46-4109-52744C168D23}"/>
              </a:ext>
            </a:extLst>
          </p:cNvPr>
          <p:cNvPicPr>
            <a:picLocks noChangeAspect="1"/>
          </p:cNvPicPr>
          <p:nvPr/>
        </p:nvPicPr>
        <p:blipFill>
          <a:blip r:embed="rId2"/>
          <a:stretch>
            <a:fillRect/>
          </a:stretch>
        </p:blipFill>
        <p:spPr>
          <a:xfrm>
            <a:off x="4301770" y="3031487"/>
            <a:ext cx="1270819" cy="1270819"/>
          </a:xfrm>
          <a:prstGeom prst="rect">
            <a:avLst/>
          </a:prstGeom>
        </p:spPr>
      </p:pic>
      <p:pic>
        <p:nvPicPr>
          <p:cNvPr id="27" name="Picture 26">
            <a:extLst>
              <a:ext uri="{FF2B5EF4-FFF2-40B4-BE49-F238E27FC236}">
                <a16:creationId xmlns:a16="http://schemas.microsoft.com/office/drawing/2014/main" id="{572B8DDE-1223-096B-3BEC-67543420BFDE}"/>
              </a:ext>
            </a:extLst>
          </p:cNvPr>
          <p:cNvPicPr>
            <a:picLocks noChangeAspect="1"/>
          </p:cNvPicPr>
          <p:nvPr/>
        </p:nvPicPr>
        <p:blipFill>
          <a:blip r:embed="rId2"/>
          <a:stretch>
            <a:fillRect/>
          </a:stretch>
        </p:blipFill>
        <p:spPr>
          <a:xfrm>
            <a:off x="8170607" y="2980380"/>
            <a:ext cx="1270819" cy="1270819"/>
          </a:xfrm>
          <a:prstGeom prst="rect">
            <a:avLst/>
          </a:prstGeom>
        </p:spPr>
      </p:pic>
      <p:sp>
        <p:nvSpPr>
          <p:cNvPr id="29" name="TextBox 28">
            <a:extLst>
              <a:ext uri="{FF2B5EF4-FFF2-40B4-BE49-F238E27FC236}">
                <a16:creationId xmlns:a16="http://schemas.microsoft.com/office/drawing/2014/main" id="{E5A2AFCA-EC9B-E537-C44D-6FD1BB940512}"/>
              </a:ext>
            </a:extLst>
          </p:cNvPr>
          <p:cNvSpPr txBox="1"/>
          <p:nvPr/>
        </p:nvSpPr>
        <p:spPr>
          <a:xfrm>
            <a:off x="439076" y="2696492"/>
            <a:ext cx="4229712" cy="430502"/>
          </a:xfrm>
          <a:prstGeom prst="rect">
            <a:avLst/>
          </a:prstGeom>
          <a:noFill/>
        </p:spPr>
        <p:txBody>
          <a:bodyPr wrap="square">
            <a:spAutoFit/>
          </a:bodyPr>
          <a:lstStyle/>
          <a:p>
            <a:pPr marL="0" indent="0" algn="ctr">
              <a:lnSpc>
                <a:spcPts val="2900"/>
              </a:lnSpc>
              <a:buNone/>
            </a:pPr>
            <a:r>
              <a:rPr lang="en-US" sz="1800" b="1" dirty="0">
                <a:solidFill>
                  <a:srgbClr val="000000"/>
                </a:solidFill>
                <a:latin typeface="Arial Black" panose="020B0A04020102020204" pitchFamily="34" charset="0"/>
                <a:ea typeface="思源黑体-SemiBold" pitchFamily="34" charset="-122"/>
                <a:cs typeface="思源黑体-SemiBold" pitchFamily="34" charset="-120"/>
              </a:rPr>
              <a:t>Integrate Backend</a:t>
            </a:r>
            <a:endParaRPr lang="en-US" sz="1800" b="1" dirty="0">
              <a:latin typeface="Arial Black" panose="020B0A04020102020204" pitchFamily="34" charset="0"/>
            </a:endParaRPr>
          </a:p>
        </p:txBody>
      </p:sp>
      <p:sp>
        <p:nvSpPr>
          <p:cNvPr id="31" name="TextBox 30">
            <a:extLst>
              <a:ext uri="{FF2B5EF4-FFF2-40B4-BE49-F238E27FC236}">
                <a16:creationId xmlns:a16="http://schemas.microsoft.com/office/drawing/2014/main" id="{96FA3C89-04B2-F1A5-AF44-07788AC00BB7}"/>
              </a:ext>
            </a:extLst>
          </p:cNvPr>
          <p:cNvSpPr txBox="1"/>
          <p:nvPr/>
        </p:nvSpPr>
        <p:spPr>
          <a:xfrm>
            <a:off x="3709067" y="2756703"/>
            <a:ext cx="6115972" cy="430502"/>
          </a:xfrm>
          <a:prstGeom prst="rect">
            <a:avLst/>
          </a:prstGeom>
          <a:noFill/>
        </p:spPr>
        <p:txBody>
          <a:bodyPr wrap="square">
            <a:spAutoFit/>
          </a:bodyPr>
          <a:lstStyle/>
          <a:p>
            <a:pPr marL="0" indent="0" algn="ctr">
              <a:lnSpc>
                <a:spcPts val="2900"/>
              </a:lnSpc>
              <a:buNone/>
            </a:pPr>
            <a:r>
              <a:rPr lang="en-US" sz="1800" b="1" dirty="0">
                <a:solidFill>
                  <a:srgbClr val="000000"/>
                </a:solidFill>
                <a:latin typeface="Arial Black" panose="020B0A04020102020204" pitchFamily="34" charset="0"/>
                <a:ea typeface="思源黑体-SemiBold" pitchFamily="34" charset="-122"/>
                <a:cs typeface="思源黑体-SemiBold" pitchFamily="34" charset="-120"/>
              </a:rPr>
              <a:t>Perform Testing</a:t>
            </a:r>
            <a:endParaRPr lang="en-US" sz="1800" b="1" dirty="0">
              <a:latin typeface="Arial Black" panose="020B0A04020102020204" pitchFamily="34" charset="0"/>
            </a:endParaRPr>
          </a:p>
        </p:txBody>
      </p:sp>
      <p:sp>
        <p:nvSpPr>
          <p:cNvPr id="33" name="TextBox 32">
            <a:extLst>
              <a:ext uri="{FF2B5EF4-FFF2-40B4-BE49-F238E27FC236}">
                <a16:creationId xmlns:a16="http://schemas.microsoft.com/office/drawing/2014/main" id="{33F1909E-97C4-4172-A047-B8416CB28D2B}"/>
              </a:ext>
            </a:extLst>
          </p:cNvPr>
          <p:cNvSpPr txBox="1"/>
          <p:nvPr/>
        </p:nvSpPr>
        <p:spPr>
          <a:xfrm>
            <a:off x="8160773" y="2816236"/>
            <a:ext cx="5533103" cy="430502"/>
          </a:xfrm>
          <a:prstGeom prst="rect">
            <a:avLst/>
          </a:prstGeom>
          <a:noFill/>
        </p:spPr>
        <p:txBody>
          <a:bodyPr wrap="square">
            <a:spAutoFit/>
          </a:bodyPr>
          <a:lstStyle/>
          <a:p>
            <a:pPr marL="0" indent="0" algn="ctr">
              <a:lnSpc>
                <a:spcPts val="2900"/>
              </a:lnSpc>
              <a:buNone/>
            </a:pPr>
            <a:r>
              <a:rPr lang="en-US" sz="1800" b="1" dirty="0">
                <a:solidFill>
                  <a:srgbClr val="000000"/>
                </a:solidFill>
                <a:latin typeface="Arial Black" panose="020B0A04020102020204" pitchFamily="34" charset="0"/>
                <a:ea typeface="思源黑体-SemiBold" pitchFamily="34" charset="-122"/>
                <a:cs typeface="思源黑体-SemiBold" pitchFamily="34" charset="-120"/>
              </a:rPr>
              <a:t>Deployment</a:t>
            </a:r>
            <a:endParaRPr lang="en-US" sz="1800" b="1" dirty="0">
              <a:latin typeface="Arial Black" panose="020B0A04020102020204" pitchFamily="34" charset="0"/>
            </a:endParaRPr>
          </a:p>
        </p:txBody>
      </p:sp>
      <p:pic>
        <p:nvPicPr>
          <p:cNvPr id="34" name="Picture 33">
            <a:extLst>
              <a:ext uri="{FF2B5EF4-FFF2-40B4-BE49-F238E27FC236}">
                <a16:creationId xmlns:a16="http://schemas.microsoft.com/office/drawing/2014/main" id="{312E542D-86E1-1306-7846-962EBC5D1687}"/>
              </a:ext>
            </a:extLst>
          </p:cNvPr>
          <p:cNvPicPr>
            <a:picLocks noChangeAspect="1"/>
          </p:cNvPicPr>
          <p:nvPr/>
        </p:nvPicPr>
        <p:blipFill>
          <a:blip r:embed="rId2"/>
          <a:stretch>
            <a:fillRect/>
          </a:stretch>
        </p:blipFill>
        <p:spPr>
          <a:xfrm>
            <a:off x="147484" y="4917899"/>
            <a:ext cx="1270819" cy="1270819"/>
          </a:xfrm>
          <a:prstGeom prst="rect">
            <a:avLst/>
          </a:prstGeom>
        </p:spPr>
      </p:pic>
      <p:sp>
        <p:nvSpPr>
          <p:cNvPr id="36" name="TextBox 35">
            <a:extLst>
              <a:ext uri="{FF2B5EF4-FFF2-40B4-BE49-F238E27FC236}">
                <a16:creationId xmlns:a16="http://schemas.microsoft.com/office/drawing/2014/main" id="{7B3FD038-9B7C-C930-6153-9C5DA2178415}"/>
              </a:ext>
            </a:extLst>
          </p:cNvPr>
          <p:cNvSpPr txBox="1"/>
          <p:nvPr/>
        </p:nvSpPr>
        <p:spPr>
          <a:xfrm>
            <a:off x="1197077" y="3447483"/>
            <a:ext cx="2957052" cy="362984"/>
          </a:xfrm>
          <a:prstGeom prst="rect">
            <a:avLst/>
          </a:prstGeom>
          <a:noFill/>
        </p:spPr>
        <p:txBody>
          <a:bodyPr wrap="square">
            <a:spAutoFit/>
          </a:bodyPr>
          <a:lstStyle/>
          <a:p>
            <a:pPr marL="0" indent="0" algn="ctr">
              <a:lnSpc>
                <a:spcPts val="2320"/>
              </a:lnSpc>
              <a:buNone/>
            </a:pPr>
            <a:r>
              <a:rPr lang="en-US" sz="1800" dirty="0">
                <a:solidFill>
                  <a:srgbClr val="000000"/>
                </a:solidFill>
                <a:latin typeface="Agency FB" panose="020B0503020202020204" pitchFamily="34" charset="0"/>
                <a:ea typeface="思源黑体-Medium" pitchFamily="34" charset="-122"/>
                <a:cs typeface="思源黑体-Medium" pitchFamily="34" charset="-120"/>
              </a:rPr>
              <a:t>Linking with IBM Cloud services.</a:t>
            </a:r>
            <a:endParaRPr lang="en-US" sz="1800" dirty="0">
              <a:latin typeface="Agency FB" panose="020B0503020202020204" pitchFamily="34" charset="0"/>
            </a:endParaRPr>
          </a:p>
        </p:txBody>
      </p:sp>
      <p:sp>
        <p:nvSpPr>
          <p:cNvPr id="38" name="TextBox 37">
            <a:extLst>
              <a:ext uri="{FF2B5EF4-FFF2-40B4-BE49-F238E27FC236}">
                <a16:creationId xmlns:a16="http://schemas.microsoft.com/office/drawing/2014/main" id="{827D8281-3563-8DB8-4EAB-186CAD5E2A27}"/>
              </a:ext>
            </a:extLst>
          </p:cNvPr>
          <p:cNvSpPr txBox="1"/>
          <p:nvPr/>
        </p:nvSpPr>
        <p:spPr>
          <a:xfrm>
            <a:off x="5496314" y="3410882"/>
            <a:ext cx="2868561" cy="362984"/>
          </a:xfrm>
          <a:prstGeom prst="rect">
            <a:avLst/>
          </a:prstGeom>
          <a:noFill/>
        </p:spPr>
        <p:txBody>
          <a:bodyPr wrap="square">
            <a:spAutoFit/>
          </a:bodyPr>
          <a:lstStyle/>
          <a:p>
            <a:pPr marL="0" indent="0" algn="ctr">
              <a:lnSpc>
                <a:spcPts val="2320"/>
              </a:lnSpc>
              <a:buNone/>
            </a:pPr>
            <a:r>
              <a:rPr lang="en-US" sz="1800" dirty="0">
                <a:solidFill>
                  <a:srgbClr val="000000"/>
                </a:solidFill>
                <a:latin typeface="Agency FB" panose="020B0503020202020204" pitchFamily="34" charset="0"/>
                <a:ea typeface="思源黑体-Medium" pitchFamily="34" charset="-122"/>
                <a:cs typeface="思源黑体-Medium" pitchFamily="34" charset="-120"/>
              </a:rPr>
              <a:t>Identify and resolve any issues.</a:t>
            </a:r>
            <a:endParaRPr lang="en-US" sz="1800" dirty="0">
              <a:latin typeface="Agency FB" panose="020B0503020202020204" pitchFamily="34" charset="0"/>
            </a:endParaRPr>
          </a:p>
        </p:txBody>
      </p:sp>
      <p:sp>
        <p:nvSpPr>
          <p:cNvPr id="40" name="TextBox 39">
            <a:extLst>
              <a:ext uri="{FF2B5EF4-FFF2-40B4-BE49-F238E27FC236}">
                <a16:creationId xmlns:a16="http://schemas.microsoft.com/office/drawing/2014/main" id="{9E07636C-FBCE-2C61-95F7-C390FFF54CDB}"/>
              </a:ext>
            </a:extLst>
          </p:cNvPr>
          <p:cNvSpPr txBox="1"/>
          <p:nvPr/>
        </p:nvSpPr>
        <p:spPr>
          <a:xfrm>
            <a:off x="9478296" y="3416334"/>
            <a:ext cx="2713704" cy="362984"/>
          </a:xfrm>
          <a:prstGeom prst="rect">
            <a:avLst/>
          </a:prstGeom>
          <a:noFill/>
        </p:spPr>
        <p:txBody>
          <a:bodyPr wrap="square">
            <a:spAutoFit/>
          </a:bodyPr>
          <a:lstStyle/>
          <a:p>
            <a:pPr marL="0" indent="0" algn="ctr">
              <a:lnSpc>
                <a:spcPts val="2320"/>
              </a:lnSpc>
              <a:buNone/>
            </a:pPr>
            <a:r>
              <a:rPr lang="en-US" sz="1800" dirty="0">
                <a:solidFill>
                  <a:srgbClr val="000000"/>
                </a:solidFill>
                <a:latin typeface="Agency FB" panose="020B0503020202020204" pitchFamily="34" charset="0"/>
                <a:ea typeface="思源黑体-Medium" pitchFamily="34" charset="-122"/>
                <a:cs typeface="思源黑体-Medium" pitchFamily="34" charset="-120"/>
              </a:rPr>
              <a:t>Carry out the deployment process.</a:t>
            </a:r>
            <a:endParaRPr lang="en-US" sz="1800" dirty="0">
              <a:latin typeface="Agency FB" panose="020B0503020202020204" pitchFamily="34" charset="0"/>
            </a:endParaRPr>
          </a:p>
        </p:txBody>
      </p:sp>
      <p:sp>
        <p:nvSpPr>
          <p:cNvPr id="42" name="TextBox 41">
            <a:extLst>
              <a:ext uri="{FF2B5EF4-FFF2-40B4-BE49-F238E27FC236}">
                <a16:creationId xmlns:a16="http://schemas.microsoft.com/office/drawing/2014/main" id="{4C44DD23-B3FA-5674-4C57-A9FB257392A9}"/>
              </a:ext>
            </a:extLst>
          </p:cNvPr>
          <p:cNvSpPr txBox="1"/>
          <p:nvPr/>
        </p:nvSpPr>
        <p:spPr>
          <a:xfrm>
            <a:off x="-704235" y="4766802"/>
            <a:ext cx="6848166" cy="430502"/>
          </a:xfrm>
          <a:prstGeom prst="rect">
            <a:avLst/>
          </a:prstGeom>
          <a:noFill/>
        </p:spPr>
        <p:txBody>
          <a:bodyPr wrap="square">
            <a:spAutoFit/>
          </a:bodyPr>
          <a:lstStyle/>
          <a:p>
            <a:pPr marL="0" indent="0" algn="ctr">
              <a:lnSpc>
                <a:spcPts val="2900"/>
              </a:lnSpc>
              <a:buNone/>
            </a:pPr>
            <a:r>
              <a:rPr lang="en-US" sz="1800" b="1" dirty="0">
                <a:solidFill>
                  <a:srgbClr val="000000"/>
                </a:solidFill>
                <a:latin typeface="Arial Black" panose="020B0A04020102020204" pitchFamily="34" charset="0"/>
                <a:ea typeface="思源黑体-SemiBold" pitchFamily="34" charset="-122"/>
                <a:cs typeface="思源黑体-SemiBold" pitchFamily="34" charset="-120"/>
              </a:rPr>
              <a:t>Monitor and Optimize</a:t>
            </a:r>
            <a:endParaRPr lang="en-US" sz="1800" b="1" dirty="0">
              <a:latin typeface="Arial Black" panose="020B0A04020102020204" pitchFamily="34" charset="0"/>
            </a:endParaRPr>
          </a:p>
        </p:txBody>
      </p:sp>
      <p:sp>
        <p:nvSpPr>
          <p:cNvPr id="44" name="TextBox 43">
            <a:extLst>
              <a:ext uri="{FF2B5EF4-FFF2-40B4-BE49-F238E27FC236}">
                <a16:creationId xmlns:a16="http://schemas.microsoft.com/office/drawing/2014/main" id="{670AFC89-2821-D0F7-AD9C-F52BB65335A8}"/>
              </a:ext>
            </a:extLst>
          </p:cNvPr>
          <p:cNvSpPr txBox="1"/>
          <p:nvPr/>
        </p:nvSpPr>
        <p:spPr>
          <a:xfrm>
            <a:off x="1408470" y="5394578"/>
            <a:ext cx="7202128" cy="369332"/>
          </a:xfrm>
          <a:prstGeom prst="rect">
            <a:avLst/>
          </a:prstGeom>
          <a:noFill/>
        </p:spPr>
        <p:txBody>
          <a:bodyPr wrap="square">
            <a:spAutoFit/>
          </a:bodyPr>
          <a:lstStyle/>
          <a:p>
            <a:r>
              <a:rPr lang="en-US" sz="1800" dirty="0">
                <a:solidFill>
                  <a:srgbClr val="000000"/>
                </a:solidFill>
                <a:latin typeface="Agency FB" panose="020B0503020202020204" pitchFamily="34" charset="0"/>
                <a:ea typeface="思源黑体-Medium" pitchFamily="34" charset="-122"/>
                <a:cs typeface="思源黑体-Medium" pitchFamily="34" charset="-120"/>
              </a:rPr>
              <a:t>Based on user feedback</a:t>
            </a:r>
            <a:endParaRPr lang="en-IN" dirty="0">
              <a:latin typeface="Agency FB" panose="020B0503020202020204" pitchFamily="34" charset="0"/>
            </a:endParaRPr>
          </a:p>
        </p:txBody>
      </p:sp>
    </p:spTree>
    <p:extLst>
      <p:ext uri="{BB962C8B-B14F-4D97-AF65-F5344CB8AC3E}">
        <p14:creationId xmlns:p14="http://schemas.microsoft.com/office/powerpoint/2010/main" val="1293024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2872108" y="535008"/>
            <a:ext cx="11029616" cy="530296"/>
          </a:xfrm>
        </p:spPr>
        <p:txBody>
          <a:bodyPr>
            <a:noAutofit/>
          </a:bodyPr>
          <a:lstStyle/>
          <a:p>
            <a:r>
              <a:rPr lang="en-US" sz="3200" b="1" dirty="0">
                <a:solidFill>
                  <a:schemeClr val="accent1"/>
                </a:solidFill>
                <a:latin typeface="Arial"/>
                <a:ea typeface="+mj-lt"/>
                <a:cs typeface="Arial"/>
              </a:rPr>
              <a:t>Algorithm &amp; Deployment</a:t>
            </a:r>
            <a:endParaRPr lang="en-US" sz="3200" dirty="0"/>
          </a:p>
        </p:txBody>
      </p:sp>
      <p:graphicFrame>
        <p:nvGraphicFramePr>
          <p:cNvPr id="9" name="Table 8">
            <a:extLst>
              <a:ext uri="{FF2B5EF4-FFF2-40B4-BE49-F238E27FC236}">
                <a16:creationId xmlns:a16="http://schemas.microsoft.com/office/drawing/2014/main" id="{D4A2FA97-BF37-BB0F-6FC2-984A3232BA7A}"/>
              </a:ext>
            </a:extLst>
          </p:cNvPr>
          <p:cNvGraphicFramePr>
            <a:graphicFrameLocks noGrp="1"/>
          </p:cNvGraphicFramePr>
          <p:nvPr>
            <p:extLst>
              <p:ext uri="{D42A27DB-BD31-4B8C-83A1-F6EECF244321}">
                <p14:modId xmlns:p14="http://schemas.microsoft.com/office/powerpoint/2010/main" val="1586999253"/>
              </p:ext>
            </p:extLst>
          </p:nvPr>
        </p:nvGraphicFramePr>
        <p:xfrm>
          <a:off x="108155" y="1065304"/>
          <a:ext cx="11975690" cy="5426345"/>
        </p:xfrm>
        <a:graphic>
          <a:graphicData uri="http://schemas.openxmlformats.org/drawingml/2006/table">
            <a:tbl>
              <a:tblPr/>
              <a:tblGrid>
                <a:gridCol w="5987845">
                  <a:extLst>
                    <a:ext uri="{9D8B030D-6E8A-4147-A177-3AD203B41FA5}">
                      <a16:colId xmlns:a16="http://schemas.microsoft.com/office/drawing/2014/main" val="589139513"/>
                    </a:ext>
                  </a:extLst>
                </a:gridCol>
                <a:gridCol w="5987845">
                  <a:extLst>
                    <a:ext uri="{9D8B030D-6E8A-4147-A177-3AD203B41FA5}">
                      <a16:colId xmlns:a16="http://schemas.microsoft.com/office/drawing/2014/main" val="3029421957"/>
                    </a:ext>
                  </a:extLst>
                </a:gridCol>
              </a:tblGrid>
              <a:tr h="355611">
                <a:tc>
                  <a:txBody>
                    <a:bodyPr/>
                    <a:lstStyle/>
                    <a:p>
                      <a:r>
                        <a:rPr lang="en-IN" sz="1800" b="1" dirty="0">
                          <a:latin typeface="+mj-lt"/>
                        </a:rPr>
                        <a:t>Section</a:t>
                      </a:r>
                    </a:p>
                  </a:txBody>
                  <a:tcPr marL="45736" marR="45736" marT="22868" marB="22868" anchor="ctr">
                    <a:lnL>
                      <a:noFill/>
                    </a:lnL>
                    <a:lnR>
                      <a:noFill/>
                    </a:lnR>
                    <a:lnT>
                      <a:noFill/>
                    </a:lnT>
                    <a:lnB>
                      <a:noFill/>
                    </a:lnB>
                    <a:solidFill>
                      <a:schemeClr val="accent2"/>
                    </a:solidFill>
                  </a:tcPr>
                </a:tc>
                <a:tc>
                  <a:txBody>
                    <a:bodyPr/>
                    <a:lstStyle/>
                    <a:p>
                      <a:r>
                        <a:rPr lang="en-IN" sz="1800" b="1" dirty="0">
                          <a:latin typeface="+mj-lt"/>
                        </a:rPr>
                        <a:t>Description</a:t>
                      </a:r>
                    </a:p>
                  </a:txBody>
                  <a:tcPr marL="45736" marR="45736" marT="22868" marB="22868" anchor="ctr">
                    <a:lnL>
                      <a:noFill/>
                    </a:lnL>
                    <a:lnR>
                      <a:noFill/>
                    </a:lnR>
                    <a:lnT>
                      <a:noFill/>
                    </a:lnT>
                    <a:lnB>
                      <a:noFill/>
                    </a:lnB>
                    <a:solidFill>
                      <a:schemeClr val="accent2"/>
                    </a:solidFill>
                  </a:tcPr>
                </a:tc>
                <a:extLst>
                  <a:ext uri="{0D108BD9-81ED-4DB2-BD59-A6C34878D82A}">
                    <a16:rowId xmlns:a16="http://schemas.microsoft.com/office/drawing/2014/main" val="4221817023"/>
                  </a:ext>
                </a:extLst>
              </a:tr>
              <a:tr h="457208">
                <a:tc>
                  <a:txBody>
                    <a:bodyPr/>
                    <a:lstStyle/>
                    <a:p>
                      <a:r>
                        <a:rPr lang="en-IN" sz="1400" b="1"/>
                        <a:t>Algorithm Used</a:t>
                      </a:r>
                      <a:endParaRPr lang="en-IN" sz="1400"/>
                    </a:p>
                  </a:txBody>
                  <a:tcPr marL="45736" marR="45736" marT="22868" marB="22868" anchor="ctr">
                    <a:lnL>
                      <a:noFill/>
                    </a:lnL>
                    <a:lnR>
                      <a:noFill/>
                    </a:lnR>
                    <a:lnT>
                      <a:noFill/>
                    </a:lnT>
                    <a:lnB>
                      <a:noFill/>
                    </a:lnB>
                    <a:noFill/>
                  </a:tcPr>
                </a:tc>
                <a:tc>
                  <a:txBody>
                    <a:bodyPr/>
                    <a:lstStyle/>
                    <a:p>
                      <a:r>
                        <a:rPr lang="en-US" sz="1400" b="1"/>
                        <a:t>Retrieval-Augmented Generation (RAG)</a:t>
                      </a:r>
                      <a:r>
                        <a:rPr lang="en-US" sz="1400"/>
                        <a:t> integrated with </a:t>
                      </a:r>
                      <a:r>
                        <a:rPr lang="en-US" sz="1400" b="1"/>
                        <a:t>IBM Granite (granite-3-3b-instruct)</a:t>
                      </a:r>
                      <a:r>
                        <a:rPr lang="en-US" sz="1400"/>
                        <a:t> foundation model.</a:t>
                      </a:r>
                    </a:p>
                  </a:txBody>
                  <a:tcPr marL="45736" marR="45736" marT="22868" marB="22868" anchor="ctr">
                    <a:lnL>
                      <a:noFill/>
                    </a:lnL>
                    <a:lnR>
                      <a:noFill/>
                    </a:lnR>
                    <a:lnT>
                      <a:noFill/>
                    </a:lnT>
                    <a:lnB>
                      <a:noFill/>
                    </a:lnB>
                    <a:noFill/>
                  </a:tcPr>
                </a:tc>
                <a:extLst>
                  <a:ext uri="{0D108BD9-81ED-4DB2-BD59-A6C34878D82A}">
                    <a16:rowId xmlns:a16="http://schemas.microsoft.com/office/drawing/2014/main" val="1747801169"/>
                  </a:ext>
                </a:extLst>
              </a:tr>
              <a:tr h="660616">
                <a:tc>
                  <a:txBody>
                    <a:bodyPr/>
                    <a:lstStyle/>
                    <a:p>
                      <a:r>
                        <a:rPr lang="en-IN" sz="1400" b="1" dirty="0"/>
                        <a:t>Purpose of Selection</a:t>
                      </a:r>
                      <a:endParaRPr lang="en-IN" sz="1400" dirty="0"/>
                    </a:p>
                  </a:txBody>
                  <a:tcPr marL="45736" marR="45736" marT="22868" marB="22868" anchor="ctr">
                    <a:lnL>
                      <a:noFill/>
                    </a:lnL>
                    <a:lnR>
                      <a:noFill/>
                    </a:lnR>
                    <a:lnT>
                      <a:noFill/>
                    </a:lnT>
                    <a:lnB>
                      <a:noFill/>
                    </a:lnB>
                    <a:noFill/>
                  </a:tcPr>
                </a:tc>
                <a:tc>
                  <a:txBody>
                    <a:bodyPr/>
                    <a:lstStyle/>
                    <a:p>
                      <a:r>
                        <a:rPr lang="en-US" sz="1400" dirty="0"/>
                        <a:t>RAG is ideal for answering open-domain questions using structured/unstructured documents. It combines a retriever (for document search) and a generator (LLM) for responses.</a:t>
                      </a:r>
                    </a:p>
                  </a:txBody>
                  <a:tcPr marL="45736" marR="45736" marT="22868" marB="22868" anchor="ctr">
                    <a:lnL>
                      <a:noFill/>
                    </a:lnL>
                    <a:lnR>
                      <a:noFill/>
                    </a:lnR>
                    <a:lnT>
                      <a:noFill/>
                    </a:lnT>
                    <a:lnB>
                      <a:noFill/>
                    </a:lnB>
                    <a:noFill/>
                  </a:tcPr>
                </a:tc>
                <a:extLst>
                  <a:ext uri="{0D108BD9-81ED-4DB2-BD59-A6C34878D82A}">
                    <a16:rowId xmlns:a16="http://schemas.microsoft.com/office/drawing/2014/main" val="56797941"/>
                  </a:ext>
                </a:extLst>
              </a:tr>
              <a:tr h="660616">
                <a:tc>
                  <a:txBody>
                    <a:bodyPr/>
                    <a:lstStyle/>
                    <a:p>
                      <a:r>
                        <a:rPr lang="en-IN" sz="1400" b="1" dirty="0"/>
                        <a:t>Why Granite?</a:t>
                      </a:r>
                      <a:endParaRPr lang="en-IN" sz="1400" dirty="0"/>
                    </a:p>
                  </a:txBody>
                  <a:tcPr marL="45736" marR="45736" marT="22868" marB="22868" anchor="ctr">
                    <a:lnL>
                      <a:noFill/>
                    </a:lnL>
                    <a:lnR>
                      <a:noFill/>
                    </a:lnR>
                    <a:lnT>
                      <a:noFill/>
                    </a:lnT>
                    <a:lnB>
                      <a:noFill/>
                    </a:lnB>
                    <a:noFill/>
                  </a:tcPr>
                </a:tc>
                <a:tc>
                  <a:txBody>
                    <a:bodyPr/>
                    <a:lstStyle/>
                    <a:p>
                      <a:r>
                        <a:rPr lang="en-US" sz="1400"/>
                        <a:t>Granite is a powerful enterprise-grade LLM trained by IBM, optimized for factual, formal, and safe content generation. It supports structured prompting through Watsonx.</a:t>
                      </a:r>
                    </a:p>
                  </a:txBody>
                  <a:tcPr marL="45736" marR="45736" marT="22868" marB="22868" anchor="ctr">
                    <a:lnL>
                      <a:noFill/>
                    </a:lnL>
                    <a:lnR>
                      <a:noFill/>
                    </a:lnR>
                    <a:lnT>
                      <a:noFill/>
                    </a:lnT>
                    <a:lnB>
                      <a:noFill/>
                    </a:lnB>
                    <a:noFill/>
                  </a:tcPr>
                </a:tc>
                <a:extLst>
                  <a:ext uri="{0D108BD9-81ED-4DB2-BD59-A6C34878D82A}">
                    <a16:rowId xmlns:a16="http://schemas.microsoft.com/office/drawing/2014/main" val="4190910991"/>
                  </a:ext>
                </a:extLst>
              </a:tr>
              <a:tr h="508166">
                <a:tc>
                  <a:txBody>
                    <a:bodyPr/>
                    <a:lstStyle/>
                    <a:p>
                      <a:r>
                        <a:rPr lang="en-IN" sz="1400" b="1"/>
                        <a:t>Input Data</a:t>
                      </a:r>
                      <a:endParaRPr lang="en-IN" sz="1400"/>
                    </a:p>
                  </a:txBody>
                  <a:tcPr marL="45736" marR="45736" marT="22868" marB="22868" anchor="ctr">
                    <a:lnL>
                      <a:noFill/>
                    </a:lnL>
                    <a:lnR>
                      <a:noFill/>
                    </a:lnR>
                    <a:lnT>
                      <a:noFill/>
                    </a:lnT>
                    <a:lnB>
                      <a:noFill/>
                    </a:lnB>
                    <a:noFill/>
                  </a:tcPr>
                </a:tc>
                <a:tc>
                  <a:txBody>
                    <a:bodyPr/>
                    <a:lstStyle/>
                    <a:p>
                      <a:r>
                        <a:rPr lang="en-US" sz="1400" dirty="0"/>
                        <a:t>- Institutional documents (FAQs, admission policies, brochures) in .txt/.docx format - Natural language queries from users (e.g., “What is the hostel fee?”)</a:t>
                      </a:r>
                    </a:p>
                  </a:txBody>
                  <a:tcPr marL="45736" marR="45736" marT="22868" marB="22868" anchor="ctr">
                    <a:lnL>
                      <a:noFill/>
                    </a:lnL>
                    <a:lnR>
                      <a:noFill/>
                    </a:lnR>
                    <a:lnT>
                      <a:noFill/>
                    </a:lnT>
                    <a:lnB>
                      <a:noFill/>
                    </a:lnB>
                    <a:noFill/>
                  </a:tcPr>
                </a:tc>
                <a:extLst>
                  <a:ext uri="{0D108BD9-81ED-4DB2-BD59-A6C34878D82A}">
                    <a16:rowId xmlns:a16="http://schemas.microsoft.com/office/drawing/2014/main" val="563000339"/>
                  </a:ext>
                </a:extLst>
              </a:tr>
              <a:tr h="660616">
                <a:tc>
                  <a:txBody>
                    <a:bodyPr/>
                    <a:lstStyle/>
                    <a:p>
                      <a:r>
                        <a:rPr lang="en-IN" sz="1400" b="1" dirty="0"/>
                        <a:t>Data Preprocessing</a:t>
                      </a:r>
                      <a:endParaRPr lang="en-IN" sz="1400" dirty="0"/>
                    </a:p>
                  </a:txBody>
                  <a:tcPr marL="45736" marR="45736" marT="22868" marB="22868" anchor="ctr">
                    <a:lnL>
                      <a:noFill/>
                    </a:lnL>
                    <a:lnR>
                      <a:noFill/>
                    </a:lnR>
                    <a:lnT>
                      <a:noFill/>
                    </a:lnT>
                    <a:lnB>
                      <a:noFill/>
                    </a:lnB>
                    <a:noFill/>
                  </a:tcPr>
                </a:tc>
                <a:tc>
                  <a:txBody>
                    <a:bodyPr/>
                    <a:lstStyle/>
                    <a:p>
                      <a:r>
                        <a:rPr lang="en-US" sz="1400"/>
                        <a:t>- Documents are automatically chunked (split into sections) - Each chunk is embedded into vector form using Watsonx Vector Store - No manual preprocessing needed</a:t>
                      </a:r>
                    </a:p>
                  </a:txBody>
                  <a:tcPr marL="45736" marR="45736" marT="22868" marB="22868" anchor="ctr">
                    <a:lnL>
                      <a:noFill/>
                    </a:lnL>
                    <a:lnR>
                      <a:noFill/>
                    </a:lnR>
                    <a:lnT>
                      <a:noFill/>
                    </a:lnT>
                    <a:lnB>
                      <a:noFill/>
                    </a:lnB>
                    <a:noFill/>
                  </a:tcPr>
                </a:tc>
                <a:extLst>
                  <a:ext uri="{0D108BD9-81ED-4DB2-BD59-A6C34878D82A}">
                    <a16:rowId xmlns:a16="http://schemas.microsoft.com/office/drawing/2014/main" val="3817604219"/>
                  </a:ext>
                </a:extLst>
              </a:tr>
              <a:tr h="508166">
                <a:tc>
                  <a:txBody>
                    <a:bodyPr/>
                    <a:lstStyle/>
                    <a:p>
                      <a:r>
                        <a:rPr lang="en-IN" sz="1400" b="1"/>
                        <a:t>Retrieval Process</a:t>
                      </a:r>
                      <a:endParaRPr lang="en-IN" sz="1400"/>
                    </a:p>
                  </a:txBody>
                  <a:tcPr marL="45736" marR="45736" marT="22868" marB="22868" anchor="ctr">
                    <a:lnL>
                      <a:noFill/>
                    </a:lnL>
                    <a:lnR>
                      <a:noFill/>
                    </a:lnR>
                    <a:lnT>
                      <a:noFill/>
                    </a:lnT>
                    <a:lnB>
                      <a:noFill/>
                    </a:lnB>
                    <a:noFill/>
                  </a:tcPr>
                </a:tc>
                <a:tc>
                  <a:txBody>
                    <a:bodyPr/>
                    <a:lstStyle/>
                    <a:p>
                      <a:r>
                        <a:rPr lang="en-US" sz="1400" dirty="0"/>
                        <a:t>- When a query is submitted, </a:t>
                      </a:r>
                      <a:r>
                        <a:rPr lang="en-US" sz="1400" dirty="0" err="1"/>
                        <a:t>Watsonx</a:t>
                      </a:r>
                      <a:r>
                        <a:rPr lang="en-US" sz="1400" dirty="0"/>
                        <a:t> searches the vector database for the most relevant chunks based on </a:t>
                      </a:r>
                      <a:r>
                        <a:rPr lang="en-US" sz="1400" b="1" dirty="0"/>
                        <a:t>semantic similarity</a:t>
                      </a:r>
                      <a:endParaRPr lang="en-US" sz="1400" dirty="0"/>
                    </a:p>
                  </a:txBody>
                  <a:tcPr marL="45736" marR="45736" marT="22868" marB="22868" anchor="ctr">
                    <a:lnL>
                      <a:noFill/>
                    </a:lnL>
                    <a:lnR>
                      <a:noFill/>
                    </a:lnR>
                    <a:lnT>
                      <a:noFill/>
                    </a:lnT>
                    <a:lnB>
                      <a:noFill/>
                    </a:lnB>
                    <a:noFill/>
                  </a:tcPr>
                </a:tc>
                <a:extLst>
                  <a:ext uri="{0D108BD9-81ED-4DB2-BD59-A6C34878D82A}">
                    <a16:rowId xmlns:a16="http://schemas.microsoft.com/office/drawing/2014/main" val="3255953008"/>
                  </a:ext>
                </a:extLst>
              </a:tr>
              <a:tr h="508166">
                <a:tc>
                  <a:txBody>
                    <a:bodyPr/>
                    <a:lstStyle/>
                    <a:p>
                      <a:r>
                        <a:rPr lang="en-IN" sz="1400" b="1" dirty="0"/>
                        <a:t>Generation Process</a:t>
                      </a:r>
                      <a:endParaRPr lang="en-IN" sz="1400" dirty="0"/>
                    </a:p>
                  </a:txBody>
                  <a:tcPr marL="45736" marR="45736" marT="22868" marB="22868" anchor="ctr">
                    <a:lnL>
                      <a:noFill/>
                    </a:lnL>
                    <a:lnR>
                      <a:noFill/>
                    </a:lnR>
                    <a:lnT>
                      <a:noFill/>
                    </a:lnT>
                    <a:lnB>
                      <a:noFill/>
                    </a:lnB>
                    <a:noFill/>
                  </a:tcPr>
                </a:tc>
                <a:tc>
                  <a:txBody>
                    <a:bodyPr/>
                    <a:lstStyle/>
                    <a:p>
                      <a:r>
                        <a:rPr lang="en-US" sz="1400"/>
                        <a:t>- Retrieved text chunks and the query are passed to the </a:t>
                      </a:r>
                      <a:r>
                        <a:rPr lang="en-US" sz="1400" b="1"/>
                        <a:t>Granite LLM</a:t>
                      </a:r>
                      <a:r>
                        <a:rPr lang="en-US" sz="1400"/>
                        <a:t> - A </a:t>
                      </a:r>
                      <a:r>
                        <a:rPr lang="en-US" sz="1400" b="1"/>
                        <a:t>structured prompt</a:t>
                      </a:r>
                      <a:r>
                        <a:rPr lang="en-US" sz="1400"/>
                        <a:t> guides the tone, format, and factual accuracy of the output</a:t>
                      </a:r>
                    </a:p>
                  </a:txBody>
                  <a:tcPr marL="45736" marR="45736" marT="22868" marB="22868" anchor="ctr">
                    <a:lnL>
                      <a:noFill/>
                    </a:lnL>
                    <a:lnR>
                      <a:noFill/>
                    </a:lnR>
                    <a:lnT>
                      <a:noFill/>
                    </a:lnT>
                    <a:lnB>
                      <a:noFill/>
                    </a:lnB>
                    <a:noFill/>
                  </a:tcPr>
                </a:tc>
                <a:extLst>
                  <a:ext uri="{0D108BD9-81ED-4DB2-BD59-A6C34878D82A}">
                    <a16:rowId xmlns:a16="http://schemas.microsoft.com/office/drawing/2014/main" val="2864894509"/>
                  </a:ext>
                </a:extLst>
              </a:tr>
              <a:tr h="508166">
                <a:tc>
                  <a:txBody>
                    <a:bodyPr/>
                    <a:lstStyle/>
                    <a:p>
                      <a:r>
                        <a:rPr lang="en-IN" sz="1400" b="1"/>
                        <a:t>Nature of Output</a:t>
                      </a:r>
                      <a:endParaRPr lang="en-IN" sz="1400"/>
                    </a:p>
                  </a:txBody>
                  <a:tcPr marL="45736" marR="45736" marT="22868" marB="22868" anchor="ctr">
                    <a:lnL>
                      <a:noFill/>
                    </a:lnL>
                    <a:lnR>
                      <a:noFill/>
                    </a:lnR>
                    <a:lnT>
                      <a:noFill/>
                    </a:lnT>
                    <a:lnB>
                      <a:noFill/>
                    </a:lnB>
                    <a:noFill/>
                  </a:tcPr>
                </a:tc>
                <a:tc>
                  <a:txBody>
                    <a:bodyPr/>
                    <a:lstStyle/>
                    <a:p>
                      <a:r>
                        <a:rPr lang="en-US" sz="1400"/>
                        <a:t>The model produces a document-grounded, human-like answer that directly references the uploaded institutional information</a:t>
                      </a:r>
                    </a:p>
                  </a:txBody>
                  <a:tcPr marL="45736" marR="45736" marT="22868" marB="22868" anchor="ctr">
                    <a:lnL>
                      <a:noFill/>
                    </a:lnL>
                    <a:lnR>
                      <a:noFill/>
                    </a:lnR>
                    <a:lnT>
                      <a:noFill/>
                    </a:lnT>
                    <a:lnB>
                      <a:noFill/>
                    </a:lnB>
                    <a:noFill/>
                  </a:tcPr>
                </a:tc>
                <a:extLst>
                  <a:ext uri="{0D108BD9-81ED-4DB2-BD59-A6C34878D82A}">
                    <a16:rowId xmlns:a16="http://schemas.microsoft.com/office/drawing/2014/main" val="1896061119"/>
                  </a:ext>
                </a:extLst>
              </a:tr>
              <a:tr h="508166">
                <a:tc>
                  <a:txBody>
                    <a:bodyPr/>
                    <a:lstStyle/>
                    <a:p>
                      <a:r>
                        <a:rPr lang="en-IN" sz="1400" b="1" dirty="0"/>
                        <a:t>Key Advantage</a:t>
                      </a:r>
                      <a:endParaRPr lang="en-IN" sz="1400" dirty="0"/>
                    </a:p>
                  </a:txBody>
                  <a:tcPr marL="45736" marR="45736" marT="22868" marB="22868" anchor="ctr">
                    <a:lnL>
                      <a:noFill/>
                    </a:lnL>
                    <a:lnR>
                      <a:noFill/>
                    </a:lnR>
                    <a:lnT>
                      <a:noFill/>
                    </a:lnT>
                    <a:lnB>
                      <a:noFill/>
                    </a:lnB>
                    <a:noFill/>
                  </a:tcPr>
                </a:tc>
                <a:tc>
                  <a:txBody>
                    <a:bodyPr/>
                    <a:lstStyle/>
                    <a:p>
                      <a:r>
                        <a:rPr lang="en-US" sz="1400" dirty="0"/>
                        <a:t>Provides reliable, context-aware, non-hallucinated responses grounded in real college data without training a new model</a:t>
                      </a:r>
                    </a:p>
                  </a:txBody>
                  <a:tcPr marL="45736" marR="45736" marT="22868" marB="22868" anchor="ctr">
                    <a:lnL>
                      <a:noFill/>
                    </a:lnL>
                    <a:lnR>
                      <a:noFill/>
                    </a:lnR>
                    <a:lnT>
                      <a:noFill/>
                    </a:lnT>
                    <a:lnB>
                      <a:noFill/>
                    </a:lnB>
                    <a:noFill/>
                  </a:tcPr>
                </a:tc>
                <a:extLst>
                  <a:ext uri="{0D108BD9-81ED-4DB2-BD59-A6C34878D82A}">
                    <a16:rowId xmlns:a16="http://schemas.microsoft.com/office/drawing/2014/main" val="1167461326"/>
                  </a:ext>
                </a:extLst>
              </a:tr>
            </a:tbl>
          </a:graphicData>
        </a:graphic>
      </p:graphicFrame>
    </p:spTree>
    <p:extLst>
      <p:ext uri="{BB962C8B-B14F-4D97-AF65-F5344CB8AC3E}">
        <p14:creationId xmlns:p14="http://schemas.microsoft.com/office/powerpoint/2010/main" val="4154508776"/>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7" ma:contentTypeDescription="Create a new document." ma:contentTypeScope="" ma:versionID="55a158675e089c6a85ab0f83b89e1a15">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b35f082308864fa161c4a0a9eca35eff"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9162bd5b-4ed9-4da3-b376-05204580ba3f" xsi:nil="true"/>
    <_activity xmlns="9162bd5b-4ed9-4da3-b376-05204580ba3f" xsi:nil="true"/>
  </documentManagement>
</p:properties>
</file>

<file path=customXml/itemProps1.xml><?xml version="1.0" encoding="utf-8"?>
<ds:datastoreItem xmlns:ds="http://schemas.openxmlformats.org/officeDocument/2006/customXml" ds:itemID="{6E816721-11E4-4989-8472-AB5A7EC20404}">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8D289AE2-D2AE-49D1-AFAC-3A79F6794255}">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Future forward</Template>
  <TotalTime>490</TotalTime>
  <Words>2621</Words>
  <Application>Microsoft Office PowerPoint</Application>
  <PresentationFormat>Widescreen</PresentationFormat>
  <Paragraphs>245</Paragraphs>
  <Slides>31</Slides>
  <Notes>2</Notes>
  <HiddenSlides>0</HiddenSlides>
  <MMClips>0</MMClips>
  <ScaleCrop>false</ScaleCrop>
  <HeadingPairs>
    <vt:vector size="8" baseType="variant">
      <vt:variant>
        <vt:lpstr>Fonts Used</vt:lpstr>
      </vt:variant>
      <vt:variant>
        <vt:i4>18</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51" baseType="lpstr">
      <vt:lpstr>Agency FB</vt:lpstr>
      <vt:lpstr>Arial</vt:lpstr>
      <vt:lpstr>Arial Black</vt:lpstr>
      <vt:lpstr>Arial Narrow</vt:lpstr>
      <vt:lpstr>Arial Rounded MT Bold</vt:lpstr>
      <vt:lpstr>Arial Unicode MS</vt:lpstr>
      <vt:lpstr>Bahnschrift SemiBold</vt:lpstr>
      <vt:lpstr>Berlin Sans FB Demi</vt:lpstr>
      <vt:lpstr>Bookman Old Style</vt:lpstr>
      <vt:lpstr>Calibri</vt:lpstr>
      <vt:lpstr>Calibri Light</vt:lpstr>
      <vt:lpstr>Copperplate Gothic Bold</vt:lpstr>
      <vt:lpstr>Franklin Gothic Book</vt:lpstr>
      <vt:lpstr>Franklin Gothic Demi</vt:lpstr>
      <vt:lpstr>Tw Cen MT Condensed Extra Bold</vt:lpstr>
      <vt:lpstr>Wingdings 2</vt:lpstr>
      <vt:lpstr>思源黑体-Medium</vt:lpstr>
      <vt:lpstr>思源黑体-SemiBold</vt:lpstr>
      <vt:lpstr>DividendVTI</vt:lpstr>
      <vt:lpstr>Packager Shell Object</vt:lpstr>
      <vt:lpstr>PROJECT TITLE : Implementation of a College Admission Agent using Retrieval-Augmented Generation (RAG) with IBM Granite on IBM Cloud Lite</vt:lpstr>
      <vt:lpstr>Problem Statement</vt:lpstr>
      <vt:lpstr>PowerPoint Presentation</vt:lpstr>
      <vt:lpstr>Proposed Solution</vt:lpstr>
      <vt:lpstr>PowerPoint Presentation</vt:lpstr>
      <vt:lpstr>System  Approach</vt:lpstr>
      <vt:lpstr>PowerPoint Presentation</vt:lpstr>
      <vt:lpstr>PowerPoint Presentation</vt:lpstr>
      <vt:lpstr>Algorithm &amp; Deployment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 &amp; Sample Outputs</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lpstr>IBM Certifications</vt:lpstr>
      <vt:lpstr>IBM Certifications</vt:lpstr>
      <vt:lpstr>IBM Certifications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sadanala jagat sai</cp:lastModifiedBy>
  <cp:revision>30</cp:revision>
  <dcterms:created xsi:type="dcterms:W3CDTF">2021-05-26T16:50:10Z</dcterms:created>
  <dcterms:modified xsi:type="dcterms:W3CDTF">2025-08-04T15:39:04Z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